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5"/>
  </p:notesMasterIdLst>
  <p:handoutMasterIdLst>
    <p:handoutMasterId r:id="rId16"/>
  </p:handoutMasterIdLst>
  <p:sldIdLst>
    <p:sldId id="266" r:id="rId2"/>
    <p:sldId id="267" r:id="rId3"/>
    <p:sldId id="268" r:id="rId4"/>
    <p:sldId id="269" r:id="rId5"/>
    <p:sldId id="278" r:id="rId6"/>
    <p:sldId id="270" r:id="rId7"/>
    <p:sldId id="271" r:id="rId8"/>
    <p:sldId id="272" r:id="rId9"/>
    <p:sldId id="273" r:id="rId10"/>
    <p:sldId id="274" r:id="rId11"/>
    <p:sldId id="275" r:id="rId12"/>
    <p:sldId id="276" r:id="rId13"/>
    <p:sldId id="27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0E42ECC0-7DB1-4474-B0F8-E44F25F592B0}">
          <p14:sldIdLst>
            <p14:sldId id="266"/>
          </p14:sldIdLst>
        </p14:section>
        <p14:section name="Sekcja bez tytułu" id="{53CDA479-D689-4D96-AC1F-5AF513F84466}">
          <p14:sldIdLst>
            <p14:sldId id="267"/>
            <p14:sldId id="268"/>
            <p14:sldId id="269"/>
            <p14:sldId id="278"/>
            <p14:sldId id="270"/>
            <p14:sldId id="271"/>
            <p14:sldId id="272"/>
            <p14:sldId id="273"/>
            <p14:sldId id="274"/>
            <p14:sldId id="275"/>
            <p14:sldId id="276"/>
            <p14:sldId id="2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4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77126" autoAdjust="0"/>
  </p:normalViewPr>
  <p:slideViewPr>
    <p:cSldViewPr snapToGrid="0">
      <p:cViewPr varScale="1">
        <p:scale>
          <a:sx n="121" d="100"/>
          <a:sy n="121" d="100"/>
        </p:scale>
        <p:origin x="1716" y="114"/>
      </p:cViewPr>
      <p:guideLst>
        <p:guide orient="horz" pos="2160"/>
        <p:guide pos="3840"/>
      </p:guideLst>
    </p:cSldViewPr>
  </p:slideViewPr>
  <p:notesTextViewPr>
    <p:cViewPr>
      <p:scale>
        <a:sx n="3" d="2"/>
        <a:sy n="3" d="2"/>
      </p:scale>
      <p:origin x="0" y="0"/>
    </p:cViewPr>
  </p:notesTextViewPr>
  <p:notesViewPr>
    <p:cSldViewPr snapToGrid="0">
      <p:cViewPr>
        <p:scale>
          <a:sx n="200" d="100"/>
          <a:sy n="200" d="100"/>
        </p:scale>
        <p:origin x="3228" y="-12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81E33677-1597-CCE1-7F85-7A87045EBC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a:extLst>
              <a:ext uri="{FF2B5EF4-FFF2-40B4-BE49-F238E27FC236}">
                <a16:creationId xmlns:a16="http://schemas.microsoft.com/office/drawing/2014/main" id="{342A2207-60C8-83B6-F96A-95BA131B9E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B51F62-062F-45FF-A8B0-54142AC9B9D1}" type="datetimeFigureOut">
              <a:rPr lang="pl-PL" smtClean="0"/>
              <a:t>2022-06-19</a:t>
            </a:fld>
            <a:endParaRPr lang="pl-PL"/>
          </a:p>
        </p:txBody>
      </p:sp>
      <p:sp>
        <p:nvSpPr>
          <p:cNvPr id="4" name="Symbol zastępczy stopki 3">
            <a:extLst>
              <a:ext uri="{FF2B5EF4-FFF2-40B4-BE49-F238E27FC236}">
                <a16:creationId xmlns:a16="http://schemas.microsoft.com/office/drawing/2014/main" id="{6AC53334-A4A6-0EBB-6F34-BA0489354C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D52BC38E-B286-EC63-1309-DA1742CA1F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068B0C-24B8-4324-BCB6-CA5EABA170BC}" type="slidenum">
              <a:rPr lang="pl-PL" smtClean="0"/>
              <a:t>‹#›</a:t>
            </a:fld>
            <a:endParaRPr lang="pl-PL"/>
          </a:p>
        </p:txBody>
      </p:sp>
    </p:spTree>
    <p:extLst>
      <p:ext uri="{BB962C8B-B14F-4D97-AF65-F5344CB8AC3E}">
        <p14:creationId xmlns:p14="http://schemas.microsoft.com/office/powerpoint/2010/main" val="238060993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BFDFA-D675-460D-94DC-1AC10D97116A}" type="datetimeFigureOut">
              <a:rPr lang="pl-PL" smtClean="0"/>
              <a:t>2022-06-19</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6C3D0-3343-45D6-BEDA-6EEEFD4E81B6}" type="slidenum">
              <a:rPr lang="pl-PL" smtClean="0"/>
              <a:t>‹#›</a:t>
            </a:fld>
            <a:endParaRPr lang="pl-PL"/>
          </a:p>
        </p:txBody>
      </p:sp>
    </p:spTree>
    <p:extLst>
      <p:ext uri="{BB962C8B-B14F-4D97-AF65-F5344CB8AC3E}">
        <p14:creationId xmlns:p14="http://schemas.microsoft.com/office/powerpoint/2010/main" val="218824759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800" dirty="0">
                <a:effectLst/>
                <a:latin typeface="Calibri" panose="020F0502020204030204" pitchFamily="34" charset="0"/>
                <a:ea typeface="Yu Mincho" panose="02020400000000000000" pitchFamily="18" charset="-128"/>
                <a:cs typeface="Times New Roman" panose="02020603050405020304" pitchFamily="18" charset="0"/>
              </a:rPr>
              <a:t>Szanowny Panie Przewodniczący, droga komisjo. Nazywam się Bartosz Ostrowski. Tematem mojej pracy była realizacja efektów w gitarze transakustycznej z wykorzystaniem cyfrowego przetwarzania sygnałów. Praca wykonywana była pod kierunkiem profesora Jacka </a:t>
            </a:r>
            <a:r>
              <a:rPr lang="pl-PL" sz="1800" dirty="0" err="1">
                <a:effectLst/>
                <a:latin typeface="Calibri" panose="020F0502020204030204" pitchFamily="34" charset="0"/>
                <a:ea typeface="Yu Mincho" panose="02020400000000000000" pitchFamily="18" charset="-128"/>
                <a:cs typeface="Times New Roman" panose="02020603050405020304" pitchFamily="18" charset="0"/>
              </a:rPr>
              <a:t>Misiurewicza</a:t>
            </a:r>
            <a:r>
              <a:rPr lang="pl-PL" sz="1800" dirty="0">
                <a:effectLst/>
                <a:latin typeface="Calibri" panose="020F0502020204030204" pitchFamily="34" charset="0"/>
                <a:ea typeface="Yu Mincho" panose="02020400000000000000" pitchFamily="18" charset="-128"/>
                <a:cs typeface="Times New Roman" panose="02020603050405020304" pitchFamily="18" charset="0"/>
              </a:rPr>
              <a:t> w instytucie systemów elektronicznych. </a:t>
            </a:r>
            <a:endParaRPr lang="pl-PL" dirty="0"/>
          </a:p>
        </p:txBody>
      </p:sp>
    </p:spTree>
    <p:extLst>
      <p:ext uri="{BB962C8B-B14F-4D97-AF65-F5344CB8AC3E}">
        <p14:creationId xmlns:p14="http://schemas.microsoft.com/office/powerpoint/2010/main" val="3508788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pPr marL="171450" indent="-171450">
              <a:buFontTx/>
              <a:buChar char="-"/>
            </a:pPr>
            <a:r>
              <a:rPr lang="pl-PL" dirty="0"/>
              <a:t>Projekt gitary</a:t>
            </a:r>
          </a:p>
          <a:p>
            <a:pPr marL="171450" indent="-171450">
              <a:buFontTx/>
              <a:buChar char="-"/>
            </a:pPr>
            <a:r>
              <a:rPr lang="pl-PL" dirty="0"/>
              <a:t>Ograniczony budżet</a:t>
            </a:r>
          </a:p>
          <a:p>
            <a:pPr marL="171450" indent="-171450">
              <a:buFontTx/>
              <a:buChar char="-"/>
            </a:pPr>
            <a:r>
              <a:rPr lang="pl-PL" dirty="0"/>
              <a:t>Cyfrowe przetwarzanie sygnałów</a:t>
            </a:r>
          </a:p>
          <a:p>
            <a:pPr marL="171450" indent="-171450">
              <a:buFontTx/>
              <a:buChar char="-"/>
            </a:pPr>
            <a:endParaRPr lang="pl-PL" dirty="0"/>
          </a:p>
          <a:p>
            <a:pPr marL="171450" indent="-171450">
              <a:buFontTx/>
              <a:buChar char="-"/>
            </a:pPr>
            <a:r>
              <a:rPr lang="pl-PL" dirty="0"/>
              <a:t>Zwiększenie możliwości brzmieniowych gitary elektroakustycznej</a:t>
            </a:r>
          </a:p>
          <a:p>
            <a:pPr marL="171450" indent="-171450">
              <a:buFontTx/>
              <a:buChar char="-"/>
            </a:pPr>
            <a:r>
              <a:rPr lang="pl-PL" dirty="0"/>
              <a:t>Dwóch producentów</a:t>
            </a:r>
          </a:p>
          <a:p>
            <a:pPr marL="171450" indent="-171450">
              <a:buFontTx/>
              <a:buChar char="-"/>
            </a:pPr>
            <a:r>
              <a:rPr lang="pl-PL" dirty="0"/>
              <a:t>Osoby dysponujące ograniczonym budżetem</a:t>
            </a:r>
          </a:p>
          <a:p>
            <a:pPr marL="171450" indent="-171450">
              <a:buFontTx/>
              <a:buChar char="-"/>
            </a:pPr>
            <a:r>
              <a:rPr lang="pl-PL" dirty="0"/>
              <a:t>Popularyzacja technologii</a:t>
            </a:r>
          </a:p>
          <a:p>
            <a:pPr marL="171450" indent="-171450">
              <a:buFontTx/>
              <a:buChar char="-"/>
            </a:pPr>
            <a:r>
              <a:rPr lang="pl-PL" dirty="0"/>
              <a:t>Zwiększenie konkurencji</a:t>
            </a:r>
          </a:p>
          <a:p>
            <a:pPr marL="171450" indent="-171450">
              <a:buFontTx/>
              <a:buChar char="-"/>
            </a:pPr>
            <a:r>
              <a:rPr lang="pl-PL" dirty="0"/>
              <a:t>Uzupełnienie luki na rynku budżetowych gitar transakustycznych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normAutofit/>
          </a:bodyPr>
          <a:lstStyle/>
          <a:p>
            <a:endParaRPr lang="pl-PL" dirty="0"/>
          </a:p>
        </p:txBody>
      </p:sp>
    </p:spTree>
    <p:extLst>
      <p:ext uri="{BB962C8B-B14F-4D97-AF65-F5344CB8AC3E}">
        <p14:creationId xmlns:p14="http://schemas.microsoft.com/office/powerpoint/2010/main" val="2258570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Początkowym etapem jest  KONWERSJA ENERGII KINETYCZNEJ pochodzącej z drgania strun w sygnał elektryczny, na który PO KONWERSJI ANALOGOWO-CYFROWEJ nakładany jest efekt W PROCESORZE EFEKTÓW. Następnie sygnał ponownie w postaci elektrycznej jest wzmacniany, by potem zostać ponownie zamieniony na energię kinetyczną przenoszoną na pudło gitary. Dźwięk przetworzony mieszany jest z naturalnym brzmieniem gitary, co pozwala uzyskać nowe brzmienia wzbogacone o efekty dźwięków, przy korzystaniu z gitary w DOWOLNYM MIEJSCU</a:t>
            </a:r>
          </a:p>
        </p:txBody>
      </p:sp>
    </p:spTree>
    <p:extLst>
      <p:ext uri="{BB962C8B-B14F-4D97-AF65-F5344CB8AC3E}">
        <p14:creationId xmlns:p14="http://schemas.microsoft.com/office/powerpoint/2010/main" val="3053819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W tym projekcie skupiłem się na realizacji efektu pogłosu. </a:t>
            </a:r>
            <a:br>
              <a:rPr lang="pl-PL" dirty="0"/>
            </a:br>
            <a:r>
              <a:rPr lang="pl-PL" dirty="0"/>
              <a:t>W tym celu wykonane zostały pomiary pogłosów pomieszczeń</a:t>
            </a:r>
          </a:p>
          <a:p>
            <a:r>
              <a:rPr lang="pl-PL" dirty="0"/>
              <a:t>W celu określenia optymalnej długości pogłosu</a:t>
            </a:r>
          </a:p>
          <a:p>
            <a:r>
              <a:rPr lang="pl-PL" dirty="0"/>
              <a:t>Oraz znalezienia potencjalnej odpowiedzi impulsowej, którą </a:t>
            </a:r>
            <a:r>
              <a:rPr lang="pl-PL" dirty="0" err="1"/>
              <a:t>możnaby</a:t>
            </a:r>
            <a:r>
              <a:rPr lang="pl-PL" dirty="0"/>
              <a:t> wykorzystać do realizacji pogłosu np. metodą splotową.</a:t>
            </a:r>
          </a:p>
          <a:p>
            <a:br>
              <a:rPr lang="pl-PL" dirty="0"/>
            </a:br>
            <a:r>
              <a:rPr lang="pl-PL" dirty="0"/>
              <a:t>balony, mikrofon pojemnościowy charakterystyka </a:t>
            </a:r>
            <a:r>
              <a:rPr lang="pl-PL" dirty="0" err="1"/>
              <a:t>kardioidalna</a:t>
            </a:r>
            <a:endParaRPr lang="pl-PL" dirty="0"/>
          </a:p>
          <a:p>
            <a:r>
              <a:rPr lang="pl-PL" dirty="0"/>
              <a:t>Przebicie </a:t>
            </a:r>
          </a:p>
          <a:p>
            <a:r>
              <a:rPr lang="pl-PL" dirty="0"/>
              <a:t>Rejestracja dźwięku</a:t>
            </a:r>
          </a:p>
          <a:p>
            <a:r>
              <a:rPr lang="pl-PL" dirty="0"/>
              <a:t>Pomiar kontrolny w komorze bezechowej, symulacja pola swobodnego</a:t>
            </a:r>
          </a:p>
          <a:p>
            <a:r>
              <a:rPr lang="pl-PL" dirty="0"/>
              <a:t>Otwarty teren przed wydziałem</a:t>
            </a:r>
          </a:p>
          <a:p>
            <a:r>
              <a:rPr lang="pl-PL" dirty="0"/>
              <a:t>Korytarz, sala 133, audytorium centralne, aula gmach główny, pole dyfuzyjne</a:t>
            </a:r>
          </a:p>
          <a:p>
            <a:endParaRPr lang="pl-PL" dirty="0"/>
          </a:p>
        </p:txBody>
      </p:sp>
    </p:spTree>
    <p:extLst>
      <p:ext uri="{BB962C8B-B14F-4D97-AF65-F5344CB8AC3E}">
        <p14:creationId xmlns:p14="http://schemas.microsoft.com/office/powerpoint/2010/main" val="1193227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Analiza czasowa i częstotliwościowa w </a:t>
            </a:r>
            <a:r>
              <a:rPr lang="pl-PL" dirty="0" err="1"/>
              <a:t>matlab</a:t>
            </a:r>
            <a:endParaRPr lang="pl-PL" dirty="0"/>
          </a:p>
          <a:p>
            <a:endParaRPr lang="pl-PL" dirty="0"/>
          </a:p>
          <a:p>
            <a:r>
              <a:rPr lang="pl-PL" dirty="0"/>
              <a:t>Otwarty teren – odbicia od drzew i szum tła</a:t>
            </a:r>
          </a:p>
          <a:p>
            <a:r>
              <a:rPr lang="pl-PL" dirty="0"/>
              <a:t>Komora 6 razy krótszy</a:t>
            </a:r>
          </a:p>
          <a:p>
            <a:r>
              <a:rPr lang="pl-PL" dirty="0"/>
              <a:t>audytorium Szum prądu elektrycznego </a:t>
            </a:r>
          </a:p>
          <a:p>
            <a:r>
              <a:rPr lang="pl-PL" dirty="0"/>
              <a:t>Korytarz – przejrzysty pogłos, który można wykorzystać</a:t>
            </a:r>
          </a:p>
          <a:p>
            <a:r>
              <a:rPr lang="pl-PL" dirty="0"/>
              <a:t>AULA – zbyt długi dudniący pogłos</a:t>
            </a:r>
          </a:p>
          <a:p>
            <a:r>
              <a:rPr lang="pl-PL" dirty="0"/>
              <a:t>Sala 133 tłumienie wykładzinami</a:t>
            </a:r>
          </a:p>
          <a:p>
            <a:endParaRPr lang="pl-PL" dirty="0"/>
          </a:p>
          <a:p>
            <a:r>
              <a:rPr lang="pl-PL" dirty="0"/>
              <a:t>Ekstrakcja odpowiedzi z wykorzystaniem sygnału z komory </a:t>
            </a:r>
          </a:p>
          <a:p>
            <a:r>
              <a:rPr lang="pl-PL" dirty="0"/>
              <a:t>Splot z nagraniem gitary – najlepszy korytarz</a:t>
            </a:r>
          </a:p>
        </p:txBody>
      </p:sp>
    </p:spTree>
    <p:extLst>
      <p:ext uri="{BB962C8B-B14F-4D97-AF65-F5344CB8AC3E}">
        <p14:creationId xmlns:p14="http://schemas.microsoft.com/office/powerpoint/2010/main" val="512102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281389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158424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DEA5C7D1-C5AF-404D-9FE3-B34A3C2D53AC}" type="slidenum">
              <a:rPr lang="pl-PL" smtClean="0"/>
              <a:t>‹#›</a:t>
            </a:fld>
            <a:endParaRPr lang="pl-PL"/>
          </a:p>
        </p:txBody>
      </p:sp>
    </p:spTree>
    <p:extLst>
      <p:ext uri="{BB962C8B-B14F-4D97-AF65-F5344CB8AC3E}">
        <p14:creationId xmlns:p14="http://schemas.microsoft.com/office/powerpoint/2010/main" val="3371152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DEA5C7D1-C5AF-404D-9FE3-B34A3C2D53AC}" type="slidenum">
              <a:rPr lang="pl-PL" smtClean="0"/>
              <a:t>‹#›</a:t>
            </a:fld>
            <a:endParaRPr lang="pl-PL"/>
          </a:p>
        </p:txBody>
      </p:sp>
    </p:spTree>
    <p:extLst>
      <p:ext uri="{BB962C8B-B14F-4D97-AF65-F5344CB8AC3E}">
        <p14:creationId xmlns:p14="http://schemas.microsoft.com/office/powerpoint/2010/main" val="373979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DEA5C7D1-C5AF-404D-9FE3-B34A3C2D53AC}" type="slidenum">
              <a:rPr lang="pl-PL" smtClean="0"/>
              <a:t>‹#›</a:t>
            </a:fld>
            <a:endParaRPr lang="pl-PL"/>
          </a:p>
        </p:txBody>
      </p:sp>
    </p:spTree>
    <p:extLst>
      <p:ext uri="{BB962C8B-B14F-4D97-AF65-F5344CB8AC3E}">
        <p14:creationId xmlns:p14="http://schemas.microsoft.com/office/powerpoint/2010/main" val="3340401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ajd pierwszy">
    <p:spTree>
      <p:nvGrpSpPr>
        <p:cNvPr id="1" name=""/>
        <p:cNvGrpSpPr/>
        <p:nvPr/>
      </p:nvGrpSpPr>
      <p:grpSpPr>
        <a:xfrm>
          <a:off x="0" y="0"/>
          <a:ext cx="0" cy="0"/>
          <a:chOff x="0" y="0"/>
          <a:chExt cx="0" cy="0"/>
        </a:xfrm>
      </p:grpSpPr>
      <p:pic>
        <p:nvPicPr>
          <p:cNvPr id="7" name="image4.png"/>
          <p:cNvPicPr>
            <a:picLocks noChangeAspect="1"/>
          </p:cNvPicPr>
          <p:nvPr userDrawn="1"/>
        </p:nvPicPr>
        <p:blipFill>
          <a:blip r:embed="rId2" cstate="print"/>
          <a:stretch>
            <a:fillRect/>
          </a:stretch>
        </p:blipFill>
        <p:spPr>
          <a:xfrm>
            <a:off x="1968500" y="5529936"/>
            <a:ext cx="1714500" cy="577378"/>
          </a:xfrm>
          <a:prstGeom prst="rect">
            <a:avLst/>
          </a:prstGeom>
          <a:ln w="12700">
            <a:miter lim="400000"/>
          </a:ln>
        </p:spPr>
      </p:pic>
      <p:pic>
        <p:nvPicPr>
          <p:cNvPr id="6" name="image3.png"/>
          <p:cNvPicPr>
            <a:picLocks noChangeAspect="1"/>
          </p:cNvPicPr>
          <p:nvPr userDrawn="1"/>
        </p:nvPicPr>
        <p:blipFill>
          <a:blip r:embed="rId3" cstate="print"/>
          <a:stretch>
            <a:fillRect/>
          </a:stretch>
        </p:blipFill>
        <p:spPr>
          <a:xfrm>
            <a:off x="9298516" y="553507"/>
            <a:ext cx="2540002" cy="5553883"/>
          </a:xfrm>
          <a:prstGeom prst="rect">
            <a:avLst/>
          </a:prstGeom>
          <a:ln w="12700">
            <a:miter lim="400000"/>
          </a:ln>
        </p:spPr>
      </p:pic>
      <p:pic>
        <p:nvPicPr>
          <p:cNvPr id="9" name="pasted-image.pdf"/>
          <p:cNvPicPr>
            <a:picLocks noChangeAspect="1"/>
          </p:cNvPicPr>
          <p:nvPr userDrawn="1"/>
        </p:nvPicPr>
        <p:blipFill>
          <a:blip r:embed="rId4" cstate="print"/>
          <a:stretch>
            <a:fillRect/>
          </a:stretch>
        </p:blipFill>
        <p:spPr>
          <a:xfrm>
            <a:off x="600434" y="577074"/>
            <a:ext cx="4107733" cy="863074"/>
          </a:xfrm>
          <a:prstGeom prst="rect">
            <a:avLst/>
          </a:prstGeom>
          <a:ln w="12700">
            <a:miter lim="400000"/>
          </a:ln>
        </p:spPr>
      </p:pic>
      <p:sp>
        <p:nvSpPr>
          <p:cNvPr id="11" name="Symbol zastępczy tekstu 8"/>
          <p:cNvSpPr>
            <a:spLocks noGrp="1"/>
          </p:cNvSpPr>
          <p:nvPr>
            <p:ph type="body" sz="quarter" idx="11" hasCustomPrompt="1"/>
          </p:nvPr>
        </p:nvSpPr>
        <p:spPr>
          <a:xfrm>
            <a:off x="1435099" y="2097088"/>
            <a:ext cx="7863418" cy="1044575"/>
          </a:xfrm>
          <a:prstGeom prst="rect">
            <a:avLst/>
          </a:prstGeom>
        </p:spPr>
        <p:txBody>
          <a:bodyPr/>
          <a:lstStyle>
            <a:lvl1pPr>
              <a:lnSpc>
                <a:spcPct val="93000"/>
              </a:lnSpc>
              <a:spcBef>
                <a:spcPts val="0"/>
              </a:spcBef>
              <a:defRPr sz="3500" baseline="0"/>
            </a:lvl1pPr>
          </a:lstStyle>
          <a:p>
            <a:r>
              <a:rPr lang="pl-PL" dirty="0">
                <a:solidFill>
                  <a:srgbClr val="3C3C4C"/>
                </a:solidFill>
              </a:rPr>
              <a:t>Tytuł prezentacji </a:t>
            </a:r>
            <a:r>
              <a:rPr lang="pl-PL" dirty="0" err="1">
                <a:solidFill>
                  <a:srgbClr val="3C3C4C"/>
                </a:solidFill>
              </a:rPr>
              <a:t>lorem</a:t>
            </a:r>
            <a:r>
              <a:rPr lang="pl-PL" dirty="0">
                <a:solidFill>
                  <a:srgbClr val="3C3C4C"/>
                </a:solidFill>
              </a:rPr>
              <a:t> </a:t>
            </a:r>
            <a:r>
              <a:rPr lang="pl-PL" dirty="0" err="1">
                <a:solidFill>
                  <a:srgbClr val="3C3C4C"/>
                </a:solidFill>
              </a:rPr>
              <a:t>ipsum</a:t>
            </a:r>
            <a:r>
              <a:rPr lang="pl-PL" dirty="0">
                <a:solidFill>
                  <a:srgbClr val="3C3C4C"/>
                </a:solidFill>
              </a:rPr>
              <a:t> </a:t>
            </a:r>
            <a:r>
              <a:rPr lang="pl-PL" dirty="0" err="1">
                <a:solidFill>
                  <a:srgbClr val="3C3C4C"/>
                </a:solidFill>
              </a:rPr>
              <a:t>lorem</a:t>
            </a:r>
            <a:r>
              <a:rPr lang="pl-PL" dirty="0">
                <a:solidFill>
                  <a:srgbClr val="3C3C4C"/>
                </a:solidFill>
              </a:rPr>
              <a:t> </a:t>
            </a:r>
            <a:r>
              <a:rPr lang="pl-PL" dirty="0" err="1">
                <a:solidFill>
                  <a:srgbClr val="3C3C4C"/>
                </a:solidFill>
              </a:rPr>
              <a:t>ipsum</a:t>
            </a:r>
            <a:r>
              <a:rPr lang="pl-PL" dirty="0">
                <a:solidFill>
                  <a:srgbClr val="3C3C4C"/>
                </a:solidFill>
              </a:rPr>
              <a:t> </a:t>
            </a:r>
            <a:r>
              <a:rPr lang="pl-PL" dirty="0" err="1">
                <a:solidFill>
                  <a:srgbClr val="3C3C4C"/>
                </a:solidFill>
              </a:rPr>
              <a:t>lorem</a:t>
            </a:r>
            <a:r>
              <a:rPr lang="pl-PL" dirty="0">
                <a:solidFill>
                  <a:srgbClr val="3C3C4C"/>
                </a:solidFill>
              </a:rPr>
              <a:t> </a:t>
            </a:r>
            <a:r>
              <a:rPr lang="pl-PL" dirty="0" err="1">
                <a:solidFill>
                  <a:srgbClr val="3C3C4C"/>
                </a:solidFill>
              </a:rPr>
              <a:t>ipsum</a:t>
            </a:r>
            <a:r>
              <a:rPr lang="pl-PL" dirty="0">
                <a:solidFill>
                  <a:srgbClr val="3C3C4C"/>
                </a:solidFill>
              </a:rPr>
              <a:t> </a:t>
            </a:r>
            <a:r>
              <a:rPr lang="pl-PL" dirty="0" err="1">
                <a:solidFill>
                  <a:srgbClr val="3C3C4C"/>
                </a:solidFill>
              </a:rPr>
              <a:t>lorem</a:t>
            </a:r>
            <a:r>
              <a:rPr lang="pl-PL" dirty="0">
                <a:solidFill>
                  <a:srgbClr val="3C3C4C"/>
                </a:solidFill>
              </a:rPr>
              <a:t> </a:t>
            </a:r>
            <a:r>
              <a:rPr lang="pl-PL">
                <a:solidFill>
                  <a:srgbClr val="3C3C4C"/>
                </a:solidFill>
              </a:rPr>
              <a:t>ipsumc</a:t>
            </a:r>
            <a:endParaRPr lang="pl-PL" dirty="0">
              <a:solidFill>
                <a:srgbClr val="3C3C4C"/>
              </a:solidFill>
            </a:endParaRPr>
          </a:p>
        </p:txBody>
      </p:sp>
    </p:spTree>
    <p:extLst>
      <p:ext uri="{BB962C8B-B14F-4D97-AF65-F5344CB8AC3E}">
        <p14:creationId xmlns:p14="http://schemas.microsoft.com/office/powerpoint/2010/main" val="2621050518"/>
      </p:ext>
    </p:extLst>
  </p:cSld>
  <p:clrMapOvr>
    <a:masterClrMapping/>
  </p:clrMapOvr>
  <p:transition spd="med"/>
  <p:extLst>
    <p:ext uri="{DCECCB84-F9BA-43D5-87BE-67443E8EF086}">
      <p15:sldGuideLst xmlns:p15="http://schemas.microsoft.com/office/powerpoint/2012/main">
        <p15:guide id="1" orient="horz" pos="6792">
          <p15:clr>
            <a:srgbClr val="FBAE40"/>
          </p15:clr>
        </p15:guide>
        <p15:guide id="2" orient="horz" pos="4320">
          <p15:clr>
            <a:srgbClr val="FBAE40"/>
          </p15:clr>
        </p15:guide>
        <p15:guide id="3" orient="horz" pos="2415">
          <p15:clr>
            <a:srgbClr val="FBAE40"/>
          </p15:clr>
        </p15:guide>
        <p15:guide id="4" pos="7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kstowy">
    <p:spTree>
      <p:nvGrpSpPr>
        <p:cNvPr id="1" name=""/>
        <p:cNvGrpSpPr/>
        <p:nvPr/>
      </p:nvGrpSpPr>
      <p:grpSpPr>
        <a:xfrm>
          <a:off x="0" y="0"/>
          <a:ext cx="0" cy="0"/>
          <a:chOff x="0" y="0"/>
          <a:chExt cx="0" cy="0"/>
        </a:xfrm>
      </p:grpSpPr>
      <p:pic>
        <p:nvPicPr>
          <p:cNvPr id="8" name="image1.png"/>
          <p:cNvPicPr>
            <a:picLocks noChangeAspect="1"/>
          </p:cNvPicPr>
          <p:nvPr userDrawn="1"/>
        </p:nvPicPr>
        <p:blipFill>
          <a:blip r:embed="rId2" cstate="print"/>
          <a:stretch>
            <a:fillRect/>
          </a:stretch>
        </p:blipFill>
        <p:spPr>
          <a:xfrm>
            <a:off x="504825" y="6052865"/>
            <a:ext cx="1222410" cy="408519"/>
          </a:xfrm>
          <a:prstGeom prst="rect">
            <a:avLst/>
          </a:prstGeom>
          <a:ln w="12700">
            <a:miter lim="400000"/>
          </a:ln>
        </p:spPr>
      </p:pic>
      <p:sp>
        <p:nvSpPr>
          <p:cNvPr id="25" name="Tytuł 1"/>
          <p:cNvSpPr>
            <a:spLocks noGrp="1"/>
          </p:cNvSpPr>
          <p:nvPr>
            <p:ph type="title" hasCustomPrompt="1"/>
          </p:nvPr>
        </p:nvSpPr>
        <p:spPr>
          <a:xfrm>
            <a:off x="633413" y="1916907"/>
            <a:ext cx="8382001" cy="1113676"/>
          </a:xfrm>
          <a:prstGeom prst="rect">
            <a:avLst/>
          </a:prstGeom>
        </p:spPr>
        <p:txBody>
          <a:bodyPr/>
          <a:lstStyle>
            <a:lvl1pPr>
              <a:defRPr sz="1750" b="0" i="1" baseline="0">
                <a:solidFill>
                  <a:srgbClr val="7896CF"/>
                </a:solidFill>
                <a:latin typeface="Adagio_Slab" charset="0"/>
              </a:defRPr>
            </a:lvl1pPr>
          </a:lstStyle>
          <a:p>
            <a:pPr>
              <a:defRPr sz="3500"/>
            </a:pPr>
            <a:r>
              <a:rPr lang="pl-PL" dirty="0"/>
              <a:t>Lorem </a:t>
            </a:r>
            <a:r>
              <a:rPr lang="pl-PL" dirty="0" err="1"/>
              <a:t>ipsum</a:t>
            </a:r>
            <a:r>
              <a:rPr lang="pl-PL" dirty="0"/>
              <a:t> </a:t>
            </a:r>
            <a:r>
              <a:rPr lang="pl-PL" dirty="0" err="1"/>
              <a:t>lorem</a:t>
            </a:r>
            <a:r>
              <a:rPr lang="pl-PL" dirty="0"/>
              <a:t> </a:t>
            </a:r>
            <a:r>
              <a:rPr lang="pl-PL" dirty="0" err="1"/>
              <a:t>ipsum</a:t>
            </a:r>
            <a:r>
              <a:rPr lang="pl-PL" dirty="0"/>
              <a:t> </a:t>
            </a:r>
            <a:r>
              <a:rPr lang="pl-PL" dirty="0" err="1"/>
              <a:t>lorem</a:t>
            </a:r>
            <a:r>
              <a:rPr lang="pl-PL" dirty="0"/>
              <a:t> </a:t>
            </a:r>
            <a:r>
              <a:rPr lang="pl-PL" dirty="0" err="1"/>
              <a:t>ipsum</a:t>
            </a:r>
            <a:r>
              <a:rPr lang="pl-PL" dirty="0"/>
              <a:t> Lorem </a:t>
            </a:r>
            <a:r>
              <a:rPr lang="pl-PL" dirty="0" err="1"/>
              <a:t>ipsum</a:t>
            </a:r>
            <a:r>
              <a:rPr lang="pl-PL" dirty="0"/>
              <a:t> </a:t>
            </a:r>
            <a:r>
              <a:rPr lang="pl-PL" dirty="0" err="1"/>
              <a:t>lorem</a:t>
            </a:r>
            <a:r>
              <a:rPr lang="pl-PL" dirty="0"/>
              <a:t> </a:t>
            </a:r>
            <a:r>
              <a:rPr lang="pl-PL" dirty="0" err="1"/>
              <a:t>ipsum</a:t>
            </a:r>
            <a:r>
              <a:rPr lang="pl-PL" dirty="0"/>
              <a:t> </a:t>
            </a:r>
            <a:br>
              <a:rPr lang="pl-PL" dirty="0"/>
            </a:br>
            <a:r>
              <a:rPr lang="pl-PL" dirty="0" err="1"/>
              <a:t>lorem</a:t>
            </a:r>
            <a:r>
              <a:rPr lang="pl-PL" dirty="0"/>
              <a:t> </a:t>
            </a:r>
            <a:r>
              <a:rPr lang="pl-PL" dirty="0" err="1"/>
              <a:t>ipsum</a:t>
            </a:r>
            <a:r>
              <a:rPr lang="pl-PL" dirty="0"/>
              <a:t>  Lorem </a:t>
            </a:r>
            <a:r>
              <a:rPr lang="pl-PL" dirty="0" err="1"/>
              <a:t>ipsum</a:t>
            </a:r>
            <a:r>
              <a:rPr lang="pl-PL" dirty="0"/>
              <a:t> </a:t>
            </a:r>
            <a:r>
              <a:rPr lang="pl-PL" dirty="0" err="1"/>
              <a:t>lorem</a:t>
            </a:r>
            <a:r>
              <a:rPr lang="pl-PL" dirty="0"/>
              <a:t> </a:t>
            </a:r>
            <a:r>
              <a:rPr lang="pl-PL" dirty="0" err="1"/>
              <a:t>ipsum</a:t>
            </a:r>
            <a:r>
              <a:rPr lang="pl-PL" dirty="0"/>
              <a:t> </a:t>
            </a:r>
            <a:r>
              <a:rPr lang="pl-PL" dirty="0" err="1"/>
              <a:t>lorem</a:t>
            </a:r>
            <a:r>
              <a:rPr lang="pl-PL" dirty="0"/>
              <a:t> </a:t>
            </a:r>
            <a:r>
              <a:rPr lang="pl-PL" dirty="0" err="1"/>
              <a:t>ipsum</a:t>
            </a:r>
            <a:r>
              <a:rPr lang="pl-PL" dirty="0"/>
              <a:t> Lorem </a:t>
            </a:r>
            <a:r>
              <a:rPr lang="pl-PL" dirty="0" err="1"/>
              <a:t>ipsum</a:t>
            </a:r>
            <a:r>
              <a:rPr lang="pl-PL" dirty="0"/>
              <a:t> </a:t>
            </a:r>
            <a:br>
              <a:rPr lang="pl-PL" dirty="0"/>
            </a:br>
            <a:r>
              <a:rPr lang="pl-PL" dirty="0" err="1"/>
              <a:t>ipsum</a:t>
            </a:r>
            <a:r>
              <a:rPr lang="pl-PL" dirty="0"/>
              <a:t> </a:t>
            </a:r>
            <a:r>
              <a:rPr lang="pl-PL" dirty="0" err="1"/>
              <a:t>lorem</a:t>
            </a:r>
            <a:r>
              <a:rPr lang="pl-PL" dirty="0"/>
              <a:t> </a:t>
            </a:r>
            <a:r>
              <a:rPr lang="pl-PL" dirty="0" err="1"/>
              <a:t>ipsum</a:t>
            </a:r>
            <a:r>
              <a:rPr lang="pl-PL" dirty="0"/>
              <a:t> Lorem </a:t>
            </a:r>
            <a:r>
              <a:rPr lang="pl-PL" dirty="0" err="1"/>
              <a:t>ipsum</a:t>
            </a:r>
            <a:r>
              <a:rPr lang="pl-PL" dirty="0"/>
              <a:t> </a:t>
            </a:r>
            <a:r>
              <a:rPr lang="pl-PL" dirty="0" err="1"/>
              <a:t>lorem</a:t>
            </a:r>
            <a:endParaRPr lang="pl-PL" dirty="0"/>
          </a:p>
        </p:txBody>
      </p:sp>
      <p:sp>
        <p:nvSpPr>
          <p:cNvPr id="9" name="Symbol zastępczy tekstu 4"/>
          <p:cNvSpPr>
            <a:spLocks noGrp="1"/>
          </p:cNvSpPr>
          <p:nvPr>
            <p:ph type="body" sz="quarter" idx="10" hasCustomPrompt="1"/>
          </p:nvPr>
        </p:nvSpPr>
        <p:spPr>
          <a:xfrm>
            <a:off x="633413" y="3194844"/>
            <a:ext cx="8382000" cy="1962150"/>
          </a:xfrm>
          <a:prstGeom prst="rect">
            <a:avLst/>
          </a:prstGeom>
        </p:spPr>
        <p:txBody>
          <a:bodyPr/>
          <a:lstStyle/>
          <a:p>
            <a:pPr>
              <a:defRPr sz="3500"/>
            </a:pPr>
            <a:r>
              <a:rPr lang="pl-PL" b="0" i="0" baseline="0" dirty="0">
                <a:solidFill>
                  <a:schemeClr val="tx2">
                    <a:lumMod val="50000"/>
                  </a:schemeClr>
                </a:solidFill>
              </a:rPr>
              <a:t>Lorem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p>
          <a:p>
            <a:pPr>
              <a:defRPr sz="3500"/>
            </a:pP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p>
          <a:p>
            <a:pPr>
              <a:defRPr sz="3500"/>
            </a:pP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Lorem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r>
              <a:rPr lang="pl-PL" b="0" i="0" baseline="0" dirty="0">
                <a:solidFill>
                  <a:schemeClr val="tx2">
                    <a:lumMod val="50000"/>
                  </a:schemeClr>
                </a:solidFill>
              </a:rPr>
              <a:t> </a:t>
            </a:r>
            <a:r>
              <a:rPr lang="pl-PL" b="0" i="0" baseline="0" dirty="0" err="1">
                <a:solidFill>
                  <a:schemeClr val="tx2">
                    <a:lumMod val="50000"/>
                  </a:schemeClr>
                </a:solidFill>
              </a:rPr>
              <a:t>lorem</a:t>
            </a:r>
            <a:r>
              <a:rPr lang="pl-PL" b="0" i="0" baseline="0" dirty="0">
                <a:solidFill>
                  <a:schemeClr val="tx2">
                    <a:lumMod val="50000"/>
                  </a:schemeClr>
                </a:solidFill>
              </a:rPr>
              <a:t> </a:t>
            </a:r>
            <a:r>
              <a:rPr lang="pl-PL" b="0" i="0" baseline="0" dirty="0" err="1">
                <a:solidFill>
                  <a:schemeClr val="tx2">
                    <a:lumMod val="50000"/>
                  </a:schemeClr>
                </a:solidFill>
              </a:rPr>
              <a:t>ipsum</a:t>
            </a:r>
            <a:endParaRPr lang="pl-PL" b="0" i="0" baseline="0" dirty="0">
              <a:solidFill>
                <a:schemeClr val="tx2">
                  <a:lumMod val="50000"/>
                </a:schemeClr>
              </a:solidFill>
            </a:endParaRPr>
          </a:p>
        </p:txBody>
      </p:sp>
      <p:sp>
        <p:nvSpPr>
          <p:cNvPr id="10" name="Symbol zastępczy tekstu 8"/>
          <p:cNvSpPr>
            <a:spLocks noGrp="1"/>
          </p:cNvSpPr>
          <p:nvPr>
            <p:ph type="body" sz="quarter" idx="11" hasCustomPrompt="1"/>
          </p:nvPr>
        </p:nvSpPr>
        <p:spPr>
          <a:xfrm>
            <a:off x="633413" y="422275"/>
            <a:ext cx="8382001" cy="1044575"/>
          </a:xfrm>
          <a:prstGeom prst="rect">
            <a:avLst/>
          </a:prstGeom>
        </p:spPr>
        <p:txBody>
          <a:bodyPr/>
          <a:lstStyle>
            <a:lvl1pPr>
              <a:defRPr sz="3500" baseline="0"/>
            </a:lvl1pPr>
          </a:lstStyle>
          <a:p>
            <a:r>
              <a:rPr lang="pl-PL" dirty="0"/>
              <a:t>Tekst długi, który może zaczynać się od ozdobnego cytatu</a:t>
            </a:r>
          </a:p>
        </p:txBody>
      </p:sp>
      <p:pic>
        <p:nvPicPr>
          <p:cNvPr id="12" name="image3.png"/>
          <p:cNvPicPr>
            <a:picLocks noChangeAspect="1"/>
          </p:cNvPicPr>
          <p:nvPr userDrawn="1"/>
        </p:nvPicPr>
        <p:blipFill>
          <a:blip r:embed="rId3" cstate="print"/>
          <a:stretch>
            <a:fillRect/>
          </a:stretch>
        </p:blipFill>
        <p:spPr>
          <a:xfrm>
            <a:off x="9298516" y="553507"/>
            <a:ext cx="2540002" cy="5553883"/>
          </a:xfrm>
          <a:prstGeom prst="rect">
            <a:avLst/>
          </a:prstGeom>
          <a:ln w="12700">
            <a:miter lim="400000"/>
          </a:ln>
        </p:spPr>
      </p:pic>
      <p:sp>
        <p:nvSpPr>
          <p:cNvPr id="11" name="Shape 80">
            <a:extLst>
              <a:ext uri="{FF2B5EF4-FFF2-40B4-BE49-F238E27FC236}">
                <a16:creationId xmlns:a16="http://schemas.microsoft.com/office/drawing/2014/main" id="{D4582D27-2C15-485F-8215-572BAE7BB967}"/>
              </a:ext>
            </a:extLst>
          </p:cNvPr>
          <p:cNvSpPr txBox="1">
            <a:spLocks/>
          </p:cNvSpPr>
          <p:nvPr userDrawn="1"/>
        </p:nvSpPr>
        <p:spPr>
          <a:xfrm>
            <a:off x="10696575" y="453232"/>
            <a:ext cx="885824" cy="527050"/>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pl-PL" sz="3450" smtClean="0">
                <a:solidFill>
                  <a:srgbClr val="3C3C4C"/>
                </a:solidFill>
                <a:latin typeface="Radikal WUT" panose="00000800000000000000" pitchFamily="50" charset="-18"/>
              </a:rPr>
              <a:pPr algn="r"/>
              <a:t>‹#›</a:t>
            </a:fld>
            <a:endParaRPr lang="pl-PL" sz="3450" dirty="0">
              <a:solidFill>
                <a:srgbClr val="3C3C4C"/>
              </a:solidFill>
              <a:latin typeface="Radikal WUT" panose="00000800000000000000" pitchFamily="50" charset="-18"/>
            </a:endParaRPr>
          </a:p>
        </p:txBody>
      </p:sp>
    </p:spTree>
    <p:extLst>
      <p:ext uri="{BB962C8B-B14F-4D97-AF65-F5344CB8AC3E}">
        <p14:creationId xmlns:p14="http://schemas.microsoft.com/office/powerpoint/2010/main" val="905644001"/>
      </p:ext>
    </p:extLst>
  </p:cSld>
  <p:clrMapOvr>
    <a:masterClrMapping/>
  </p:clrMapOvr>
  <p:transition spd="med"/>
  <p:extLst>
    <p:ext uri="{DCECCB84-F9BA-43D5-87BE-67443E8EF086}">
      <p15:sldGuideLst xmlns:p15="http://schemas.microsoft.com/office/powerpoint/2012/main">
        <p15:guide id="1" orient="horz" pos="6792">
          <p15:clr>
            <a:srgbClr val="FBAE40"/>
          </p15:clr>
        </p15:guide>
        <p15:guide id="2" orient="horz" pos="4025">
          <p15:clr>
            <a:srgbClr val="FBAE40"/>
          </p15:clr>
        </p15:guide>
        <p15:guide id="3" orient="horz" pos="2415">
          <p15:clr>
            <a:srgbClr val="FBAE40"/>
          </p15:clr>
        </p15:guide>
        <p15:guide id="4" pos="78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DEA5C7D1-C5AF-404D-9FE3-B34A3C2D53AC}" type="slidenum">
              <a:rPr lang="pl-PL" smtClean="0"/>
              <a:t>‹#›</a:t>
            </a:fld>
            <a:endParaRPr lang="pl-PL"/>
          </a:p>
        </p:txBody>
      </p:sp>
    </p:spTree>
    <p:extLst>
      <p:ext uri="{BB962C8B-B14F-4D97-AF65-F5344CB8AC3E}">
        <p14:creationId xmlns:p14="http://schemas.microsoft.com/office/powerpoint/2010/main" val="901609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l-PL"/>
              <a:t>Kliknij, aby edytować styl</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DEA5C7D1-C5AF-404D-9FE3-B34A3C2D53AC}" type="slidenum">
              <a:rPr lang="pl-PL" smtClean="0"/>
              <a:t>‹#›</a:t>
            </a:fld>
            <a:endParaRPr lang="pl-PL"/>
          </a:p>
        </p:txBody>
      </p:sp>
    </p:spTree>
    <p:extLst>
      <p:ext uri="{BB962C8B-B14F-4D97-AF65-F5344CB8AC3E}">
        <p14:creationId xmlns:p14="http://schemas.microsoft.com/office/powerpoint/2010/main" val="3135097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DEA5C7D1-C5AF-404D-9FE3-B34A3C2D53AC}" type="slidenum">
              <a:rPr lang="pl-PL" smtClean="0"/>
              <a:t>‹#›</a:t>
            </a:fld>
            <a:endParaRPr lang="pl-PL"/>
          </a:p>
        </p:txBody>
      </p:sp>
    </p:spTree>
    <p:extLst>
      <p:ext uri="{BB962C8B-B14F-4D97-AF65-F5344CB8AC3E}">
        <p14:creationId xmlns:p14="http://schemas.microsoft.com/office/powerpoint/2010/main" val="1242679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l-PL"/>
              <a:t>Kliknij, aby edytować styl</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DEA5C7D1-C5AF-404D-9FE3-B34A3C2D53AC}" type="slidenum">
              <a:rPr lang="pl-PL" smtClean="0"/>
              <a:t>‹#›</a:t>
            </a:fld>
            <a:endParaRPr lang="pl-PL"/>
          </a:p>
        </p:txBody>
      </p:sp>
    </p:spTree>
    <p:extLst>
      <p:ext uri="{BB962C8B-B14F-4D97-AF65-F5344CB8AC3E}">
        <p14:creationId xmlns:p14="http://schemas.microsoft.com/office/powerpoint/2010/main" val="242485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DEA5C7D1-C5AF-404D-9FE3-B34A3C2D53AC}" type="slidenum">
              <a:rPr lang="pl-PL" smtClean="0"/>
              <a:t>‹#›</a:t>
            </a:fld>
            <a:endParaRPr lang="pl-PL"/>
          </a:p>
        </p:txBody>
      </p:sp>
    </p:spTree>
    <p:extLst>
      <p:ext uri="{BB962C8B-B14F-4D97-AF65-F5344CB8AC3E}">
        <p14:creationId xmlns:p14="http://schemas.microsoft.com/office/powerpoint/2010/main" val="4211539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DEA5C7D1-C5AF-404D-9FE3-B34A3C2D53AC}" type="slidenum">
              <a:rPr lang="pl-PL" smtClean="0"/>
              <a:t>‹#›</a:t>
            </a:fld>
            <a:endParaRPr lang="pl-PL"/>
          </a:p>
        </p:txBody>
      </p:sp>
    </p:spTree>
    <p:extLst>
      <p:ext uri="{BB962C8B-B14F-4D97-AF65-F5344CB8AC3E}">
        <p14:creationId xmlns:p14="http://schemas.microsoft.com/office/powerpoint/2010/main" val="295666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l-PL"/>
              <a:t>Kliknij, aby edytować styl</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DEA5C7D1-C5AF-404D-9FE3-B34A3C2D53AC}" type="slidenum">
              <a:rPr lang="pl-PL" smtClean="0"/>
              <a:t>‹#›</a:t>
            </a:fld>
            <a:endParaRPr lang="pl-PL"/>
          </a:p>
        </p:txBody>
      </p:sp>
    </p:spTree>
    <p:extLst>
      <p:ext uri="{BB962C8B-B14F-4D97-AF65-F5344CB8AC3E}">
        <p14:creationId xmlns:p14="http://schemas.microsoft.com/office/powerpoint/2010/main" val="272797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l-PL"/>
              <a:t>Kliknij, aby edytować styl</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DEA5C7D1-C5AF-404D-9FE3-B34A3C2D53AC}" type="slidenum">
              <a:rPr lang="pl-PL" smtClean="0"/>
              <a:t>‹#›</a:t>
            </a:fld>
            <a:endParaRPr lang="pl-PL"/>
          </a:p>
        </p:txBody>
      </p:sp>
    </p:spTree>
    <p:extLst>
      <p:ext uri="{BB962C8B-B14F-4D97-AF65-F5344CB8AC3E}">
        <p14:creationId xmlns:p14="http://schemas.microsoft.com/office/powerpoint/2010/main" val="1070274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bg1"/>
            </a:gs>
            <a:gs pos="73000">
              <a:schemeClr val="bg1">
                <a:lumMod val="85000"/>
              </a:schemeClr>
            </a:gs>
          </a:gsLst>
          <a:lin ang="10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l-P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5C7D1-C5AF-404D-9FE3-B34A3C2D53AC}" type="slidenum">
              <a:rPr lang="pl-PL" smtClean="0"/>
              <a:t>‹#›</a:t>
            </a:fld>
            <a:endParaRPr lang="pl-PL"/>
          </a:p>
        </p:txBody>
      </p:sp>
    </p:spTree>
    <p:extLst>
      <p:ext uri="{BB962C8B-B14F-4D97-AF65-F5344CB8AC3E}">
        <p14:creationId xmlns:p14="http://schemas.microsoft.com/office/powerpoint/2010/main" val="358210162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ymbol zastępczy tekstu 23"/>
          <p:cNvSpPr>
            <a:spLocks noGrp="1"/>
          </p:cNvSpPr>
          <p:nvPr>
            <p:ph type="body" sz="quarter" idx="11"/>
          </p:nvPr>
        </p:nvSpPr>
        <p:spPr>
          <a:xfrm>
            <a:off x="667266" y="2097087"/>
            <a:ext cx="8631251" cy="3389313"/>
          </a:xfrm>
          <a:effectLst>
            <a:outerShdw blurRad="50800" dist="25400" dir="2700000" algn="tl" rotWithShape="0">
              <a:prstClr val="black">
                <a:alpha val="40000"/>
              </a:prstClr>
            </a:outerShdw>
          </a:effectLst>
        </p:spPr>
        <p:txBody>
          <a:bodyPr/>
          <a:lstStyle/>
          <a:p>
            <a:pPr marL="0" indent="0">
              <a:buNone/>
            </a:pPr>
            <a:r>
              <a:rPr lang="pl-PL" sz="4400" dirty="0">
                <a:latin typeface="Yu Gothic Medium" panose="020B0500000000000000" pitchFamily="34" charset="-128"/>
                <a:ea typeface="Yu Gothic Medium" panose="020B0500000000000000" pitchFamily="34" charset="-128"/>
                <a:cs typeface="Times New Roman" panose="02020603050405020304" pitchFamily="18" charset="0"/>
              </a:rPr>
              <a:t>Cyfrowy układ efektów do gitary transakustycznej</a:t>
            </a:r>
          </a:p>
          <a:p>
            <a:endParaRPr lang="pl-PL" dirty="0">
              <a:latin typeface="Times New Roman" panose="02020603050405020304" pitchFamily="18" charset="0"/>
              <a:ea typeface="Yu Gothic Medium" panose="020B0500000000000000" pitchFamily="34" charset="-128"/>
              <a:cs typeface="Times New Roman" panose="02020603050405020304" pitchFamily="18" charset="0"/>
            </a:endParaRPr>
          </a:p>
          <a:p>
            <a:endParaRPr lang="pl-PL" dirty="0">
              <a:latin typeface="Times New Roman" panose="02020603050405020304" pitchFamily="18" charset="0"/>
              <a:ea typeface="Yu Gothic Medium" panose="020B0500000000000000" pitchFamily="34" charset="-128"/>
              <a:cs typeface="Times New Roman" panose="02020603050405020304" pitchFamily="18" charset="0"/>
            </a:endParaRPr>
          </a:p>
          <a:p>
            <a:pPr marL="0" indent="0">
              <a:buNone/>
            </a:pPr>
            <a:r>
              <a:rPr lang="pl-PL" sz="1200" dirty="0">
                <a:latin typeface="Yu Gothic Medium" panose="020B0500000000000000" pitchFamily="34" charset="-128"/>
                <a:ea typeface="Yu Gothic Medium" panose="020B0500000000000000" pitchFamily="34" charset="-128"/>
                <a:cs typeface="Times New Roman" panose="02020603050405020304" pitchFamily="18" charset="0"/>
              </a:rPr>
              <a:t>AUTOR: BARTOSZ OSTROWSKI</a:t>
            </a:r>
          </a:p>
          <a:p>
            <a:pPr marL="0" indent="0">
              <a:buNone/>
            </a:pPr>
            <a:endParaRPr lang="pl-PL" sz="1200" dirty="0">
              <a:latin typeface="Yu Gothic Medium" panose="020B0500000000000000" pitchFamily="34" charset="-128"/>
              <a:ea typeface="Yu Gothic Medium" panose="020B0500000000000000" pitchFamily="34" charset="-128"/>
              <a:cs typeface="Times New Roman" panose="02020603050405020304" pitchFamily="18" charset="0"/>
            </a:endParaRPr>
          </a:p>
          <a:p>
            <a:pPr marL="0" indent="0">
              <a:buNone/>
            </a:pPr>
            <a:r>
              <a:rPr lang="pl-PL" sz="1200" dirty="0">
                <a:latin typeface="Yu Gothic Medium" panose="020B0500000000000000" pitchFamily="34" charset="-128"/>
                <a:ea typeface="Yu Gothic Medium" panose="020B0500000000000000" pitchFamily="34" charset="-128"/>
                <a:cs typeface="Times New Roman" panose="02020603050405020304" pitchFamily="18" charset="0"/>
              </a:rPr>
              <a:t>PROMOTOR: DR HAB. INŻ. JACEK MISIUREWICZ, PROF. UCZELNI</a:t>
            </a:r>
          </a:p>
        </p:txBody>
      </p:sp>
    </p:spTree>
    <p:extLst>
      <p:ext uri="{BB962C8B-B14F-4D97-AF65-F5344CB8AC3E}">
        <p14:creationId xmlns:p14="http://schemas.microsoft.com/office/powerpoint/2010/main" val="39429198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E5462A-1C6C-508D-88FF-FC573F40078A}"/>
              </a:ext>
            </a:extLst>
          </p:cNvPr>
          <p:cNvSpPr>
            <a:spLocks noGrp="1"/>
          </p:cNvSpPr>
          <p:nvPr>
            <p:ph type="title"/>
          </p:nvPr>
        </p:nvSpPr>
        <p:spPr>
          <a:xfrm>
            <a:off x="215900" y="189956"/>
            <a:ext cx="10515600" cy="816761"/>
          </a:xfrm>
          <a:effectLst>
            <a:outerShdw blurRad="50800" dist="25400" dir="2700000" algn="tl" rotWithShape="0">
              <a:prstClr val="black">
                <a:alpha val="40000"/>
              </a:prstClr>
            </a:outerShdw>
          </a:effectLst>
        </p:spPr>
        <p:txBody>
          <a:bodyPr/>
          <a:lstStyle/>
          <a:p>
            <a:r>
              <a:rPr lang="pl-PL" dirty="0">
                <a:latin typeface="Yu Gothic Medium" panose="020B0500000000000000" pitchFamily="34" charset="-128"/>
                <a:ea typeface="Yu Gothic Medium" panose="020B0500000000000000" pitchFamily="34" charset="-128"/>
              </a:rPr>
              <a:t>Realizacja pogłosu metodą splotową</a:t>
            </a:r>
          </a:p>
        </p:txBody>
      </p:sp>
      <mc:AlternateContent xmlns:mc="http://schemas.openxmlformats.org/markup-compatibility/2006" xmlns:a14="http://schemas.microsoft.com/office/drawing/2010/main">
        <mc:Choice Requires="a14">
          <p:sp>
            <p:nvSpPr>
              <p:cNvPr id="3" name="Symbol zastępczy zawartości 2">
                <a:extLst>
                  <a:ext uri="{FF2B5EF4-FFF2-40B4-BE49-F238E27FC236}">
                    <a16:creationId xmlns:a16="http://schemas.microsoft.com/office/drawing/2014/main" id="{A5C51191-6B9F-4AC2-71DE-CEA1BAC91445}"/>
                  </a:ext>
                </a:extLst>
              </p:cNvPr>
              <p:cNvSpPr>
                <a:spLocks noGrp="1"/>
              </p:cNvSpPr>
              <p:nvPr>
                <p:ph sz="half" idx="1"/>
              </p:nvPr>
            </p:nvSpPr>
            <p:spPr>
              <a:xfrm>
                <a:off x="571500" y="1825625"/>
                <a:ext cx="5181600" cy="4351338"/>
              </a:xfrm>
            </p:spPr>
            <p:txBody>
              <a:bodyPr>
                <a:normAutofit/>
              </a:bodyPr>
              <a:lstStyle/>
              <a:p>
                <a14:m>
                  <m:oMath xmlns:m="http://schemas.openxmlformats.org/officeDocument/2006/math">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𝑓</m:t>
                        </m:r>
                      </m:e>
                      <m:sub>
                        <m:r>
                          <a:rPr lang="pl-PL" sz="2000" b="0" i="1" smtClean="0">
                            <a:latin typeface="Cambria Math" panose="02040503050406030204" pitchFamily="18" charset="0"/>
                          </a:rPr>
                          <m:t>𝑠</m:t>
                        </m:r>
                      </m:sub>
                    </m:sSub>
                    <m:r>
                      <a:rPr lang="pl-PL" sz="2000" b="0" i="1" smtClean="0">
                        <a:latin typeface="Cambria Math" panose="02040503050406030204" pitchFamily="18" charset="0"/>
                      </a:rPr>
                      <m:t>=48 </m:t>
                    </m:r>
                    <m:r>
                      <a:rPr lang="pl-PL" sz="2000" b="0" i="1" smtClean="0">
                        <a:latin typeface="Cambria Math" panose="02040503050406030204" pitchFamily="18" charset="0"/>
                      </a:rPr>
                      <m:t>𝑘𝐻𝑧</m:t>
                    </m:r>
                  </m:oMath>
                </a14:m>
                <a:endParaRPr lang="pl-PL" sz="2000" b="0" i="1" dirty="0">
                  <a:latin typeface="Cambria Math" panose="02040503050406030204" pitchFamily="18" charset="0"/>
                </a:endParaRPr>
              </a:p>
              <a:p>
                <a14:m>
                  <m:oMath xmlns:m="http://schemas.openxmlformats.org/officeDocument/2006/math">
                    <m:r>
                      <a:rPr lang="pl-PL" sz="2000" b="0" i="1" smtClean="0">
                        <a:latin typeface="Cambria Math" panose="02040503050406030204" pitchFamily="18" charset="0"/>
                      </a:rPr>
                      <m:t>𝐾</m:t>
                    </m:r>
                    <m:r>
                      <a:rPr lang="pl-PL" sz="2000" b="0" i="1" smtClean="0">
                        <a:latin typeface="Cambria Math" panose="02040503050406030204" pitchFamily="18" charset="0"/>
                      </a:rPr>
                      <m:t>=</m:t>
                    </m:r>
                    <m:sSup>
                      <m:sSupPr>
                        <m:ctrlPr>
                          <a:rPr lang="pl-PL" sz="2000" b="0" i="1" smtClean="0">
                            <a:latin typeface="Cambria Math" panose="02040503050406030204" pitchFamily="18" charset="0"/>
                          </a:rPr>
                        </m:ctrlPr>
                      </m:sSupPr>
                      <m:e>
                        <m:r>
                          <a:rPr lang="pl-PL" sz="2000" b="0" i="1" smtClean="0">
                            <a:latin typeface="Cambria Math" panose="02040503050406030204" pitchFamily="18" charset="0"/>
                          </a:rPr>
                          <m:t>2</m:t>
                        </m:r>
                      </m:e>
                      <m:sup>
                        <m:r>
                          <a:rPr lang="pl-PL" sz="2000" b="0" i="1" smtClean="0">
                            <a:latin typeface="Cambria Math" panose="02040503050406030204" pitchFamily="18" charset="0"/>
                          </a:rPr>
                          <m:t>15</m:t>
                        </m:r>
                      </m:sup>
                    </m:sSup>
                  </m:oMath>
                </a14:m>
                <a:endParaRPr lang="pl-PL" sz="2000" b="0" dirty="0"/>
              </a:p>
              <a:p>
                <a14:m>
                  <m:oMath xmlns:m="http://schemas.openxmlformats.org/officeDocument/2006/math">
                    <m:r>
                      <a:rPr lang="pl-PL" sz="2000" b="0" i="1" smtClean="0">
                        <a:latin typeface="Cambria Math" panose="02040503050406030204" pitchFamily="18" charset="0"/>
                      </a:rPr>
                      <m:t>𝑇</m:t>
                    </m:r>
                    <m:r>
                      <a:rPr lang="pl-PL" sz="2000" b="0" i="1" smtClean="0">
                        <a:latin typeface="Cambria Math" panose="02040503050406030204" pitchFamily="18" charset="0"/>
                      </a:rPr>
                      <m:t>≈0,68 </m:t>
                    </m:r>
                    <m:r>
                      <a:rPr lang="pl-PL" sz="2000" b="0" i="1" smtClean="0">
                        <a:latin typeface="Cambria Math" panose="02040503050406030204" pitchFamily="18" charset="0"/>
                      </a:rPr>
                      <m:t>𝑠</m:t>
                    </m:r>
                  </m:oMath>
                </a14:m>
                <a:endParaRPr lang="pl-PL" sz="2000" dirty="0"/>
              </a:p>
              <a:p>
                <a14:m>
                  <m:oMath xmlns:m="http://schemas.openxmlformats.org/officeDocument/2006/math">
                    <m:r>
                      <a:rPr lang="pl-PL" sz="2000" b="0" i="1" smtClean="0">
                        <a:latin typeface="Cambria Math" panose="02040503050406030204" pitchFamily="18" charset="0"/>
                      </a:rPr>
                      <m:t>𝐿</m:t>
                    </m:r>
                    <m:r>
                      <a:rPr lang="pl-PL" sz="2000" b="0" i="1" smtClean="0">
                        <a:latin typeface="Cambria Math" panose="02040503050406030204" pitchFamily="18" charset="0"/>
                      </a:rPr>
                      <m:t>=512</m:t>
                    </m:r>
                  </m:oMath>
                </a14:m>
                <a:endParaRPr lang="pl-PL" sz="2000" b="0" dirty="0"/>
              </a:p>
              <a:p>
                <a:r>
                  <a:rPr lang="pl-PL" sz="2000" dirty="0">
                    <a:latin typeface="Times New Roman" panose="02020603050405020304" pitchFamily="18" charset="0"/>
                    <a:cs typeface="Times New Roman" panose="02020603050405020304" pitchFamily="18" charset="0"/>
                  </a:rPr>
                  <a:t>ponad 19 mln operacji arytmetycznych na </a:t>
                </a:r>
                <a:r>
                  <a:rPr lang="pl-PL" sz="2000" dirty="0" err="1">
                    <a:latin typeface="Times New Roman" panose="02020603050405020304" pitchFamily="18" charset="0"/>
                    <a:cs typeface="Times New Roman" panose="02020603050405020304" pitchFamily="18" charset="0"/>
                  </a:rPr>
                  <a:t>senkundę</a:t>
                </a:r>
                <a:endParaRPr lang="pl-PL" sz="2000" dirty="0">
                  <a:latin typeface="Times New Roman" panose="02020603050405020304" pitchFamily="18" charset="0"/>
                  <a:cs typeface="Times New Roman" panose="02020603050405020304" pitchFamily="18" charset="0"/>
                </a:endParaRPr>
              </a:p>
              <a:p>
                <a:r>
                  <a:rPr lang="pl-PL" sz="2000" dirty="0">
                    <a:latin typeface="Times New Roman" panose="02020603050405020304" pitchFamily="18" charset="0"/>
                    <a:cs typeface="Times New Roman" panose="02020603050405020304" pitchFamily="18" charset="0"/>
                  </a:rPr>
                  <a:t>257 buforów po 1024 próbki</a:t>
                </a:r>
              </a:p>
              <a:p>
                <a:r>
                  <a:rPr lang="pl-PL" sz="2000" dirty="0">
                    <a:latin typeface="Times New Roman" panose="02020603050405020304" pitchFamily="18" charset="0"/>
                    <a:cs typeface="Times New Roman" panose="02020603050405020304" pitchFamily="18" charset="0"/>
                  </a:rPr>
                  <a:t>263168 liczb typu float_32b</a:t>
                </a:r>
              </a:p>
              <a:p>
                <a:r>
                  <a:rPr lang="pl-PL" sz="2000" dirty="0">
                    <a:latin typeface="Times New Roman" panose="02020603050405020304" pitchFamily="18" charset="0"/>
                    <a:cs typeface="Times New Roman" panose="02020603050405020304" pitchFamily="18" charset="0"/>
                  </a:rPr>
                  <a:t>ponad 1 MB pamięci SRAM</a:t>
                </a:r>
              </a:p>
              <a:p>
                <a:endParaRPr lang="pl-PL" sz="2000" dirty="0"/>
              </a:p>
            </p:txBody>
          </p:sp>
        </mc:Choice>
        <mc:Fallback xmlns="">
          <p:sp>
            <p:nvSpPr>
              <p:cNvPr id="3" name="Symbol zastępczy zawartości 2">
                <a:extLst>
                  <a:ext uri="{FF2B5EF4-FFF2-40B4-BE49-F238E27FC236}">
                    <a16:creationId xmlns:a16="http://schemas.microsoft.com/office/drawing/2014/main" id="{A5C51191-6B9F-4AC2-71DE-CEA1BAC91445}"/>
                  </a:ext>
                </a:extLst>
              </p:cNvPr>
              <p:cNvSpPr>
                <a:spLocks noGrp="1" noRot="1" noChangeAspect="1" noMove="1" noResize="1" noEditPoints="1" noAdjustHandles="1" noChangeArrowheads="1" noChangeShapeType="1" noTextEdit="1"/>
              </p:cNvSpPr>
              <p:nvPr>
                <p:ph sz="half" idx="1"/>
              </p:nvPr>
            </p:nvSpPr>
            <p:spPr>
              <a:xfrm>
                <a:off x="571500" y="1825625"/>
                <a:ext cx="5181600" cy="4351338"/>
              </a:xfrm>
              <a:blipFill>
                <a:blip r:embed="rId2"/>
                <a:stretch>
                  <a:fillRect l="-1059" t="-840"/>
                </a:stretch>
              </a:blipFill>
            </p:spPr>
            <p:txBody>
              <a:bodyPr/>
              <a:lstStyle/>
              <a:p>
                <a:r>
                  <a:rPr lang="pl-PL">
                    <a:noFill/>
                  </a:rPr>
                  <a:t> </a:t>
                </a:r>
              </a:p>
            </p:txBody>
          </p:sp>
        </mc:Fallback>
      </mc:AlternateContent>
      <p:pic>
        <p:nvPicPr>
          <p:cNvPr id="10" name="Symbol zastępczy zawartości 9">
            <a:extLst>
              <a:ext uri="{FF2B5EF4-FFF2-40B4-BE49-F238E27FC236}">
                <a16:creationId xmlns:a16="http://schemas.microsoft.com/office/drawing/2014/main" id="{A31E2B8A-AAEF-8924-F414-15D42054B58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556845"/>
            <a:ext cx="5524500" cy="4554153"/>
          </a:xfrm>
          <a:effectLst>
            <a:outerShdw blurRad="50800" dist="25400" dir="2700000" algn="tl" rotWithShape="0">
              <a:prstClr val="black">
                <a:alpha val="40000"/>
              </a:prstClr>
            </a:outerShdw>
          </a:effectLst>
        </p:spPr>
      </p:pic>
      <p:sp>
        <p:nvSpPr>
          <p:cNvPr id="5" name="pole tekstowe 4">
            <a:extLst>
              <a:ext uri="{FF2B5EF4-FFF2-40B4-BE49-F238E27FC236}">
                <a16:creationId xmlns:a16="http://schemas.microsoft.com/office/drawing/2014/main" id="{9AAB7098-C08C-640E-CBF3-9349E5DEDF01}"/>
              </a:ext>
            </a:extLst>
          </p:cNvPr>
          <p:cNvSpPr txBox="1"/>
          <p:nvPr/>
        </p:nvSpPr>
        <p:spPr>
          <a:xfrm>
            <a:off x="5932609" y="6176963"/>
            <a:ext cx="5851281"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latin typeface="+mj-lt"/>
                <a:ea typeface="Yu Mincho" panose="02020400000000000000" pitchFamily="18" charset="-128"/>
              </a:rPr>
              <a:t>Schemat blokowy algorytmu </a:t>
            </a:r>
            <a:r>
              <a:rPr lang="pl-PL" sz="1200" i="1" dirty="0" err="1">
                <a:latin typeface="+mj-lt"/>
                <a:ea typeface="Yu Mincho" panose="02020400000000000000" pitchFamily="18" charset="-128"/>
              </a:rPr>
              <a:t>Overlap-add</a:t>
            </a:r>
            <a:r>
              <a:rPr lang="pl-PL" sz="1200" i="1" dirty="0">
                <a:latin typeface="+mj-lt"/>
                <a:ea typeface="Yu Mincho" panose="02020400000000000000" pitchFamily="18" charset="-128"/>
              </a:rPr>
              <a:t>.</a:t>
            </a:r>
            <a:endParaRPr lang="pl-PL" sz="1200" i="1" dirty="0">
              <a:latin typeface="+mj-lt"/>
            </a:endParaRPr>
          </a:p>
        </p:txBody>
      </p:sp>
      <p:sp>
        <p:nvSpPr>
          <p:cNvPr id="6" name="pole tekstowe 5">
            <a:extLst>
              <a:ext uri="{FF2B5EF4-FFF2-40B4-BE49-F238E27FC236}">
                <a16:creationId xmlns:a16="http://schemas.microsoft.com/office/drawing/2014/main" id="{888F36BC-A576-019A-6DBE-37AD022C07D8}"/>
              </a:ext>
            </a:extLst>
          </p:cNvPr>
          <p:cNvSpPr txBox="1"/>
          <p:nvPr/>
        </p:nvSpPr>
        <p:spPr>
          <a:xfrm>
            <a:off x="10934342" y="449307"/>
            <a:ext cx="805218" cy="646331"/>
          </a:xfrm>
          <a:prstGeom prst="rect">
            <a:avLst/>
          </a:prstGeom>
          <a:noFill/>
        </p:spPr>
        <p:txBody>
          <a:bodyPr wrap="square" rtlCol="0">
            <a:spAutoFit/>
          </a:bodyPr>
          <a:lstStyle/>
          <a:p>
            <a:r>
              <a:rPr lang="pl-PL" sz="3500" dirty="0">
                <a:solidFill>
                  <a:srgbClr val="3C3C4C"/>
                </a:solidFill>
              </a:rPr>
              <a:t>10</a:t>
            </a:r>
          </a:p>
        </p:txBody>
      </p:sp>
      <p:sp>
        <p:nvSpPr>
          <p:cNvPr id="8" name="pole tekstowe 7">
            <a:extLst>
              <a:ext uri="{FF2B5EF4-FFF2-40B4-BE49-F238E27FC236}">
                <a16:creationId xmlns:a16="http://schemas.microsoft.com/office/drawing/2014/main" id="{C36B3308-EF4C-7097-B17B-241708BB1376}"/>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extLst>
      <p:ext uri="{BB962C8B-B14F-4D97-AF65-F5344CB8AC3E}">
        <p14:creationId xmlns:p14="http://schemas.microsoft.com/office/powerpoint/2010/main" val="3647482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A33F7B-5175-EC87-900F-567B0EA69062}"/>
              </a:ext>
            </a:extLst>
          </p:cNvPr>
          <p:cNvSpPr>
            <a:spLocks noGrp="1"/>
          </p:cNvSpPr>
          <p:nvPr>
            <p:ph type="title"/>
          </p:nvPr>
        </p:nvSpPr>
        <p:spPr>
          <a:xfrm>
            <a:off x="236148" y="102863"/>
            <a:ext cx="11181081" cy="1469154"/>
          </a:xfrm>
          <a:effectLst>
            <a:outerShdw blurRad="50800" dist="25400" dir="2700000" algn="tl" rotWithShape="0">
              <a:prstClr val="black">
                <a:alpha val="40000"/>
              </a:prstClr>
            </a:outerShdw>
          </a:effectLst>
        </p:spPr>
        <p:txBody>
          <a:bodyPr>
            <a:normAutofit/>
          </a:bodyPr>
          <a:lstStyle/>
          <a:p>
            <a:r>
              <a:rPr lang="pl-PL" dirty="0">
                <a:latin typeface="Yu Gothic Medium" panose="020B0500000000000000" pitchFamily="34" charset="-128"/>
                <a:ea typeface="Yu Gothic Medium" panose="020B0500000000000000" pitchFamily="34" charset="-128"/>
              </a:rPr>
              <a:t>Realizacja pogłosu z </a:t>
            </a:r>
            <a:br>
              <a:rPr lang="pl-PL" dirty="0">
                <a:latin typeface="Yu Gothic Medium" panose="020B0500000000000000" pitchFamily="34" charset="-128"/>
                <a:ea typeface="Yu Gothic Medium" panose="020B0500000000000000" pitchFamily="34" charset="-128"/>
              </a:rPr>
            </a:br>
            <a:r>
              <a:rPr lang="pl-PL" dirty="0">
                <a:latin typeface="Yu Gothic Medium" panose="020B0500000000000000" pitchFamily="34" charset="-128"/>
                <a:ea typeface="Yu Gothic Medium" panose="020B0500000000000000" pitchFamily="34" charset="-128"/>
              </a:rPr>
              <a:t>użyciem filtrów cyfrowych</a:t>
            </a:r>
          </a:p>
        </p:txBody>
      </p:sp>
      <p:pic>
        <p:nvPicPr>
          <p:cNvPr id="9" name="Symbol zastępczy zawartości 8">
            <a:extLst>
              <a:ext uri="{FF2B5EF4-FFF2-40B4-BE49-F238E27FC236}">
                <a16:creationId xmlns:a16="http://schemas.microsoft.com/office/drawing/2014/main" id="{A8689852-244F-FAF3-51A0-8580072D69BD}"/>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8179"/>
          <a:stretch/>
        </p:blipFill>
        <p:spPr>
          <a:xfrm>
            <a:off x="8197103" y="1046244"/>
            <a:ext cx="3530078" cy="5108371"/>
          </a:xfrm>
          <a:effectLst>
            <a:outerShdw blurRad="50800" dist="25400" dir="2700000" algn="tl" rotWithShape="0">
              <a:prstClr val="black">
                <a:alpha val="40000"/>
              </a:prstClr>
            </a:outerShdw>
          </a:effectLst>
        </p:spPr>
      </p:pic>
      <p:graphicFrame>
        <p:nvGraphicFramePr>
          <p:cNvPr id="13" name="Symbol zastępczy zawartości 7">
            <a:extLst>
              <a:ext uri="{FF2B5EF4-FFF2-40B4-BE49-F238E27FC236}">
                <a16:creationId xmlns:a16="http://schemas.microsoft.com/office/drawing/2014/main" id="{E9A67A01-4FA2-2DC4-6856-C01C4502C470}"/>
              </a:ext>
            </a:extLst>
          </p:cNvPr>
          <p:cNvGraphicFramePr>
            <a:graphicFrameLocks noGrp="1"/>
          </p:cNvGraphicFramePr>
          <p:nvPr>
            <p:ph sz="half" idx="1"/>
            <p:extLst>
              <p:ext uri="{D42A27DB-BD31-4B8C-83A1-F6EECF244321}">
                <p14:modId xmlns:p14="http://schemas.microsoft.com/office/powerpoint/2010/main" val="3868633460"/>
              </p:ext>
            </p:extLst>
          </p:nvPr>
        </p:nvGraphicFramePr>
        <p:xfrm>
          <a:off x="4223214" y="5270926"/>
          <a:ext cx="6759746" cy="140901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60020">
                  <a:extLst>
                    <a:ext uri="{9D8B030D-6E8A-4147-A177-3AD203B41FA5}">
                      <a16:colId xmlns:a16="http://schemas.microsoft.com/office/drawing/2014/main" val="3716996461"/>
                    </a:ext>
                  </a:extLst>
                </a:gridCol>
                <a:gridCol w="6599726">
                  <a:extLst>
                    <a:ext uri="{9D8B030D-6E8A-4147-A177-3AD203B41FA5}">
                      <a16:colId xmlns:a16="http://schemas.microsoft.com/office/drawing/2014/main" val="611050239"/>
                    </a:ext>
                  </a:extLst>
                </a:gridCol>
              </a:tblGrid>
              <a:tr h="1409019">
                <a:tc>
                  <a:txBody>
                    <a:bodyPr/>
                    <a:lstStyle/>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1</a:t>
                      </a:r>
                      <a:endParaRPr lang="pl-PL" sz="1000" b="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2</a:t>
                      </a:r>
                      <a:endParaRPr lang="pl-PL" sz="1000" b="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3</a:t>
                      </a:r>
                      <a:endParaRPr lang="pl-PL" sz="1000" b="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4</a:t>
                      </a:r>
                      <a:endParaRPr lang="pl-PL" sz="1000" b="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5</a:t>
                      </a:r>
                      <a:endParaRPr lang="pl-PL" sz="1000" b="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6</a:t>
                      </a:r>
                      <a:endParaRPr lang="pl-PL" sz="1000" b="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7</a:t>
                      </a:r>
                      <a:endParaRPr lang="pl-PL" sz="1000" b="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8</a:t>
                      </a:r>
                      <a:endParaRPr lang="pl-PL" sz="1000" b="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float DO_G1(float </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inSample</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float readback = Gbuf1[G1_p];</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float new = readback*G1_alpha + </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inSample</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Gbuf1[G1_p] = new;</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G1_p++;</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if(G1_p == G1_lim) G1_p = 0;</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a:t>
                      </a: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return </a:t>
                      </a:r>
                      <a:r>
                        <a:rPr lang="pl-PL" sz="1000" b="0" dirty="0" err="1">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readback</a:t>
                      </a: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5872833"/>
                  </a:ext>
                </a:extLst>
              </a:tr>
            </a:tbl>
          </a:graphicData>
        </a:graphic>
      </p:graphicFrame>
      <p:sp>
        <p:nvSpPr>
          <p:cNvPr id="14" name="Tytuł 1">
            <a:extLst>
              <a:ext uri="{FF2B5EF4-FFF2-40B4-BE49-F238E27FC236}">
                <a16:creationId xmlns:a16="http://schemas.microsoft.com/office/drawing/2014/main" id="{E90D8EF5-F839-1332-7AAD-EABF9B9A9AD6}"/>
              </a:ext>
            </a:extLst>
          </p:cNvPr>
          <p:cNvSpPr txBox="1">
            <a:spLocks/>
          </p:cNvSpPr>
          <p:nvPr/>
        </p:nvSpPr>
        <p:spPr>
          <a:xfrm>
            <a:off x="154764" y="4488182"/>
            <a:ext cx="4777740" cy="759882"/>
          </a:xfrm>
          <a:prstGeom prst="rect">
            <a:avLst/>
          </a:prstGeom>
          <a:effectLst>
            <a:outerShdw blurRad="50800" dist="12700" dir="2700000" algn="tl" rotWithShape="0">
              <a:prstClr val="black">
                <a:alpha val="40000"/>
              </a:prstClr>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30000"/>
              </a:lnSpc>
            </a:pPr>
            <a:r>
              <a:rPr lang="pl-PL" sz="1800" dirty="0">
                <a:latin typeface="Yu Gothic Medium" panose="020B0500000000000000" pitchFamily="34" charset="-128"/>
                <a:ea typeface="Yu Gothic Medium" panose="020B0500000000000000" pitchFamily="34" charset="-128"/>
              </a:rPr>
              <a:t>Implementacja </a:t>
            </a:r>
            <a:r>
              <a:rPr lang="pl-PL" sz="1800" dirty="0">
                <a:effectLst/>
                <a:latin typeface="Yu Gothic Medium" panose="020B0500000000000000" pitchFamily="34" charset="-128"/>
                <a:ea typeface="Yu Gothic Medium" panose="020B0500000000000000" pitchFamily="34" charset="-128"/>
              </a:rPr>
              <a:t>filtrów </a:t>
            </a:r>
          </a:p>
          <a:p>
            <a:pPr algn="just">
              <a:lnSpc>
                <a:spcPct val="130000"/>
              </a:lnSpc>
            </a:pPr>
            <a:r>
              <a:rPr lang="pl-PL" sz="1800" dirty="0">
                <a:effectLst/>
                <a:latin typeface="Yu Gothic Medium" panose="020B0500000000000000" pitchFamily="34" charset="-128"/>
                <a:ea typeface="Yu Gothic Medium" panose="020B0500000000000000" pitchFamily="34" charset="-128"/>
              </a:rPr>
              <a:t>wszechprzepustowych:</a:t>
            </a:r>
          </a:p>
        </p:txBody>
      </p:sp>
      <p:sp>
        <p:nvSpPr>
          <p:cNvPr id="15" name="Tytuł 1">
            <a:extLst>
              <a:ext uri="{FF2B5EF4-FFF2-40B4-BE49-F238E27FC236}">
                <a16:creationId xmlns:a16="http://schemas.microsoft.com/office/drawing/2014/main" id="{2B6D97CE-33AF-C223-0BA5-0F6EB6E5CC4E}"/>
              </a:ext>
            </a:extLst>
          </p:cNvPr>
          <p:cNvSpPr txBox="1">
            <a:spLocks/>
          </p:cNvSpPr>
          <p:nvPr/>
        </p:nvSpPr>
        <p:spPr>
          <a:xfrm>
            <a:off x="4206716" y="4482306"/>
            <a:ext cx="4777740" cy="759881"/>
          </a:xfrm>
          <a:prstGeom prst="rect">
            <a:avLst/>
          </a:prstGeom>
          <a:effectLst>
            <a:outerShdw blurRad="50800" dist="12700" dir="2700000" algn="tl" rotWithShape="0">
              <a:prstClr val="black">
                <a:alpha val="40000"/>
              </a:prstClr>
            </a:outerShdw>
          </a:effec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30000"/>
              </a:lnSpc>
            </a:pPr>
            <a:r>
              <a:rPr lang="pl-PL" sz="1800" dirty="0">
                <a:effectLst/>
                <a:latin typeface="Yu Gothic Medium" panose="020B0500000000000000" pitchFamily="34" charset="-128"/>
                <a:ea typeface="Yu Gothic Medium" panose="020B0500000000000000" pitchFamily="34" charset="-128"/>
              </a:rPr>
              <a:t>Implementacja filtrów </a:t>
            </a:r>
          </a:p>
          <a:p>
            <a:pPr>
              <a:lnSpc>
                <a:spcPct val="130000"/>
              </a:lnSpc>
            </a:pPr>
            <a:r>
              <a:rPr lang="pl-PL" sz="1800" dirty="0">
                <a:effectLst/>
                <a:latin typeface="Yu Gothic Medium" panose="020B0500000000000000" pitchFamily="34" charset="-128"/>
                <a:ea typeface="Yu Gothic Medium" panose="020B0500000000000000" pitchFamily="34" charset="-128"/>
              </a:rPr>
              <a:t>grzebieniowych:</a:t>
            </a:r>
          </a:p>
        </p:txBody>
      </p:sp>
      <p:graphicFrame>
        <p:nvGraphicFramePr>
          <p:cNvPr id="16" name="Symbol zastępczy zawartości 7">
            <a:extLst>
              <a:ext uri="{FF2B5EF4-FFF2-40B4-BE49-F238E27FC236}">
                <a16:creationId xmlns:a16="http://schemas.microsoft.com/office/drawing/2014/main" id="{65820D2D-514C-D190-E812-171CDA1497C7}"/>
              </a:ext>
            </a:extLst>
          </p:cNvPr>
          <p:cNvGraphicFramePr>
            <a:graphicFrameLocks/>
          </p:cNvGraphicFramePr>
          <p:nvPr>
            <p:extLst>
              <p:ext uri="{D42A27DB-BD31-4B8C-83A1-F6EECF244321}">
                <p14:modId xmlns:p14="http://schemas.microsoft.com/office/powerpoint/2010/main" val="1381708993"/>
              </p:ext>
            </p:extLst>
          </p:nvPr>
        </p:nvGraphicFramePr>
        <p:xfrm>
          <a:off x="154764" y="5265048"/>
          <a:ext cx="6759746" cy="1409019"/>
        </p:xfrm>
        <a:graphic>
          <a:graphicData uri="http://schemas.openxmlformats.org/drawingml/2006/table">
            <a:tbl>
              <a:tblPr firstRow="1" firstCol="1" bandRow="1">
                <a:effectLst>
                  <a:outerShdw blurRad="50800" dist="38100" dir="2700000" algn="tl" rotWithShape="0">
                    <a:prstClr val="black">
                      <a:alpha val="40000"/>
                    </a:prstClr>
                  </a:outerShdw>
                </a:effectLst>
                <a:tableStyleId>{5C22544A-7EE6-4342-B048-85BDC9FD1C3A}</a:tableStyleId>
              </a:tblPr>
              <a:tblGrid>
                <a:gridCol w="160020">
                  <a:extLst>
                    <a:ext uri="{9D8B030D-6E8A-4147-A177-3AD203B41FA5}">
                      <a16:colId xmlns:a16="http://schemas.microsoft.com/office/drawing/2014/main" val="3716996461"/>
                    </a:ext>
                  </a:extLst>
                </a:gridCol>
                <a:gridCol w="6599726">
                  <a:extLst>
                    <a:ext uri="{9D8B030D-6E8A-4147-A177-3AD203B41FA5}">
                      <a16:colId xmlns:a16="http://schemas.microsoft.com/office/drawing/2014/main" val="611050239"/>
                    </a:ext>
                  </a:extLst>
                </a:gridCol>
              </a:tblGrid>
              <a:tr h="1409019">
                <a:tc>
                  <a:txBody>
                    <a:bodyPr/>
                    <a:lstStyle/>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1</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2</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3</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4</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5</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6</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7</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8</a:t>
                      </a: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Yu Mincho" panose="02020400000000000000" pitchFamily="18" charset="-128"/>
                          <a:cs typeface="Times New Roman" panose="02020603050405020304" pitchFamily="18" charset="0"/>
                        </a:rPr>
                        <a:t>9</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float DO_WP1(float </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inSample</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a:t>
                      </a: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float readback = WPbuf1[WP1_p];</a:t>
                      </a: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readback += (-WP1_alpha) * </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inSample</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a:t>
                      </a: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float new = readback*WP1_alpha + </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inSample</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a:t>
                      </a: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WPbuf1[WP1_p] = new;</a:t>
                      </a: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WP1_p++;</a:t>
                      </a: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if(WP1_p == WP1_lim) WP1_p = 0;</a:t>
                      </a: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	return readback;</a:t>
                      </a: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Times New Roman" panose="02020603050405020304" pitchFamily="18" charset="0"/>
                          <a:cs typeface="Times New Roman" panose="02020603050405020304" pitchFamily="18" charset="0"/>
                        </a:rPr>
                        <a:t>}</a:t>
                      </a:r>
                      <a:endParaRPr lang="pl-PL" sz="1000" b="0" dirty="0">
                        <a:solidFill>
                          <a:schemeClr val="tx1"/>
                        </a:solidFill>
                        <a:effectLst>
                          <a:outerShdw blurRad="38100" dist="38100" dir="2700000" algn="tl">
                            <a:srgbClr val="000000">
                              <a:alpha val="43137"/>
                            </a:srgbClr>
                          </a:outerShdw>
                        </a:effectLst>
                        <a:latin typeface="Times New Roman" panose="02020603050405020304" pitchFamily="18" charset="0"/>
                        <a:ea typeface="Yu Mincho" panose="02020400000000000000" pitchFamily="18" charset="-128"/>
                        <a:cs typeface="Times New Roman" panose="02020603050405020304" pitchFamily="18" charset="0"/>
                      </a:endParaRPr>
                    </a:p>
                  </a:txBody>
                  <a:tcPr marL="9525" marR="9525" marT="9525" marB="9525"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5872833"/>
                  </a:ext>
                </a:extLst>
              </a:tr>
            </a:tbl>
          </a:graphicData>
        </a:graphic>
      </p:graphicFrame>
      <mc:AlternateContent xmlns:mc="http://schemas.openxmlformats.org/markup-compatibility/2006" xmlns:a14="http://schemas.microsoft.com/office/drawing/2010/main">
        <mc:Choice Requires="a14">
          <p:sp>
            <p:nvSpPr>
              <p:cNvPr id="17" name="Symbol zastępczy zawartości 2">
                <a:extLst>
                  <a:ext uri="{FF2B5EF4-FFF2-40B4-BE49-F238E27FC236}">
                    <a16:creationId xmlns:a16="http://schemas.microsoft.com/office/drawing/2014/main" id="{A9D9863C-5BE2-6947-A603-9C6788EB9484}"/>
                  </a:ext>
                </a:extLst>
              </p:cNvPr>
              <p:cNvSpPr txBox="1">
                <a:spLocks/>
              </p:cNvSpPr>
              <p:nvPr/>
            </p:nvSpPr>
            <p:spPr>
              <a:xfrm>
                <a:off x="362470" y="1589001"/>
                <a:ext cx="7822254" cy="29757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pl-PL" sz="2000" i="1" smtClean="0">
                            <a:effectLst/>
                            <a:latin typeface="Cambria Math" panose="02040503050406030204" pitchFamily="18" charset="0"/>
                          </a:rPr>
                        </m:ctrlPr>
                      </m:sSubPr>
                      <m:e>
                        <m:r>
                          <a:rPr lang="pl-PL" sz="2000" i="1" smtClean="0">
                            <a:effectLst/>
                            <a:latin typeface="Cambria Math" panose="02040503050406030204" pitchFamily="18" charset="0"/>
                          </a:rPr>
                          <m:t>𝑓</m:t>
                        </m:r>
                      </m:e>
                      <m:sub>
                        <m:r>
                          <a:rPr lang="pl-PL" sz="2000" i="1" smtClean="0">
                            <a:effectLst/>
                            <a:latin typeface="Cambria Math" panose="02040503050406030204" pitchFamily="18" charset="0"/>
                          </a:rPr>
                          <m:t>𝑠</m:t>
                        </m:r>
                      </m:sub>
                    </m:sSub>
                    <m:r>
                      <a:rPr lang="pl-PL" sz="2000" i="1" smtClean="0">
                        <a:effectLst/>
                        <a:latin typeface="Cambria Math" panose="02040503050406030204" pitchFamily="18" charset="0"/>
                      </a:rPr>
                      <m:t>=48 </m:t>
                    </m:r>
                    <m:r>
                      <a:rPr lang="pl-PL" sz="2000" i="1" smtClean="0">
                        <a:effectLst/>
                        <a:latin typeface="Cambria Math" panose="02040503050406030204" pitchFamily="18" charset="0"/>
                      </a:rPr>
                      <m:t>𝑘𝐻𝑧</m:t>
                    </m:r>
                  </m:oMath>
                </a14:m>
                <a:endParaRPr lang="pl-PL" sz="2000" i="1" dirty="0">
                  <a:effectLst/>
                  <a:latin typeface="Cambria Math" panose="02040503050406030204" pitchFamily="18" charset="0"/>
                </a:endParaRPr>
              </a:p>
              <a:p>
                <a14:m>
                  <m:oMath xmlns:m="http://schemas.openxmlformats.org/officeDocument/2006/math">
                    <m:sSub>
                      <m:sSubPr>
                        <m:ctrlPr>
                          <a:rPr lang="pl-PL" sz="2000" b="0" i="1" smtClean="0">
                            <a:effectLst/>
                            <a:latin typeface="Cambria Math" panose="02040503050406030204" pitchFamily="18" charset="0"/>
                            <a:cs typeface="Times New Roman" panose="02020603050405020304" pitchFamily="18" charset="0"/>
                          </a:rPr>
                        </m:ctrlPr>
                      </m:sSubPr>
                      <m:e>
                        <m:r>
                          <a:rPr lang="pl-PL" sz="2000" b="0" i="1" smtClean="0">
                            <a:effectLst/>
                            <a:latin typeface="Cambria Math" panose="02040503050406030204" pitchFamily="18" charset="0"/>
                            <a:cs typeface="Times New Roman" panose="02020603050405020304" pitchFamily="18" charset="0"/>
                          </a:rPr>
                          <m:t>𝑇</m:t>
                        </m:r>
                      </m:e>
                      <m:sub>
                        <m:r>
                          <a:rPr lang="pl-PL" sz="2000" b="0" i="1" smtClean="0">
                            <a:effectLst/>
                            <a:latin typeface="Cambria Math" panose="02040503050406030204" pitchFamily="18" charset="0"/>
                            <a:cs typeface="Times New Roman" panose="02020603050405020304" pitchFamily="18" charset="0"/>
                          </a:rPr>
                          <m:t>𝑥</m:t>
                        </m:r>
                        <m:r>
                          <a:rPr lang="pl-PL" sz="2000" b="0" i="1" smtClean="0">
                            <a:effectLst/>
                            <a:latin typeface="Cambria Math" panose="02040503050406030204" pitchFamily="18" charset="0"/>
                            <a:cs typeface="Times New Roman" panose="02020603050405020304" pitchFamily="18" charset="0"/>
                          </a:rPr>
                          <m:t>→</m:t>
                        </m:r>
                        <m:r>
                          <a:rPr lang="pl-PL" sz="2000" b="0" i="1" smtClean="0">
                            <a:effectLst/>
                            <a:latin typeface="Cambria Math" panose="02040503050406030204" pitchFamily="18" charset="0"/>
                            <a:cs typeface="Times New Roman" panose="02020603050405020304" pitchFamily="18" charset="0"/>
                          </a:rPr>
                          <m:t>𝑦</m:t>
                        </m:r>
                      </m:sub>
                    </m:sSub>
                    <m:r>
                      <a:rPr lang="pl-PL" sz="2000" b="0" i="1" smtClean="0">
                        <a:effectLst/>
                        <a:latin typeface="Cambria Math" panose="02040503050406030204" pitchFamily="18" charset="0"/>
                        <a:cs typeface="Times New Roman" panose="02020603050405020304" pitchFamily="18" charset="0"/>
                      </a:rPr>
                      <m:t>≈6 </m:t>
                    </m:r>
                    <m:r>
                      <a:rPr lang="pl-PL" sz="2000" b="0" i="1" smtClean="0">
                        <a:effectLst/>
                        <a:latin typeface="Cambria Math" panose="02040503050406030204" pitchFamily="18" charset="0"/>
                        <a:cs typeface="Times New Roman" panose="02020603050405020304" pitchFamily="18" charset="0"/>
                      </a:rPr>
                      <m:t>𝑚𝑠</m:t>
                    </m:r>
                    <m:r>
                      <a:rPr lang="pl-PL" sz="2000" b="0" i="1" smtClean="0">
                        <a:effectLst/>
                        <a:latin typeface="Cambria Math" panose="02040503050406030204" pitchFamily="18" charset="0"/>
                        <a:cs typeface="Times New Roman" panose="02020603050405020304" pitchFamily="18" charset="0"/>
                      </a:rPr>
                      <m:t> </m:t>
                    </m:r>
                  </m:oMath>
                </a14:m>
                <a:endParaRPr lang="pl-PL" sz="2000" dirty="0">
                  <a:effectLst/>
                  <a:latin typeface="Times New Roman" panose="02020603050405020304" pitchFamily="18" charset="0"/>
                  <a:cs typeface="Times New Roman" panose="02020603050405020304" pitchFamily="18" charset="0"/>
                </a:endParaRPr>
              </a:p>
              <a:p>
                <a14:m>
                  <m:oMath xmlns:m="http://schemas.openxmlformats.org/officeDocument/2006/math">
                    <m:r>
                      <a:rPr lang="pl-PL" sz="2000" b="0" i="1" smtClean="0">
                        <a:effectLst/>
                        <a:latin typeface="Cambria Math" panose="02040503050406030204" pitchFamily="18" charset="0"/>
                        <a:cs typeface="Times New Roman" panose="02020603050405020304" pitchFamily="18" charset="0"/>
                      </a:rPr>
                      <m:t>𝑇</m:t>
                    </m:r>
                    <m:r>
                      <a:rPr lang="pl-PL" sz="2000" b="0" i="1" smtClean="0">
                        <a:effectLst/>
                        <a:latin typeface="Cambria Math" panose="02040503050406030204" pitchFamily="18" charset="0"/>
                        <a:cs typeface="Times New Roman" panose="02020603050405020304" pitchFamily="18" charset="0"/>
                      </a:rPr>
                      <m:t>≈1 </m:t>
                    </m:r>
                    <m:r>
                      <a:rPr lang="pl-PL" sz="2000" b="0" i="1" smtClean="0">
                        <a:effectLst/>
                        <a:latin typeface="Cambria Math" panose="02040503050406030204" pitchFamily="18" charset="0"/>
                        <a:cs typeface="Times New Roman" panose="02020603050405020304" pitchFamily="18" charset="0"/>
                      </a:rPr>
                      <m:t>𝑠</m:t>
                    </m:r>
                  </m:oMath>
                </a14:m>
                <a:endParaRPr lang="pl-PL" sz="2000" dirty="0">
                  <a:effectLst/>
                  <a:latin typeface="Times New Roman" panose="02020603050405020304" pitchFamily="18" charset="0"/>
                  <a:cs typeface="Times New Roman" panose="02020603050405020304" pitchFamily="18" charset="0"/>
                </a:endParaRPr>
              </a:p>
              <a:p>
                <a:r>
                  <a:rPr lang="pl-PL" sz="2000" dirty="0">
                    <a:effectLst/>
                    <a:latin typeface="Times New Roman" panose="02020603050405020304" pitchFamily="18" charset="0"/>
                    <a:cs typeface="Times New Roman" panose="02020603050405020304" pitchFamily="18" charset="0"/>
                  </a:rPr>
                  <a:t>niecałe 440 tys. operacji arytmetycznych na sekundę</a:t>
                </a:r>
              </a:p>
              <a:p>
                <a:r>
                  <a:rPr lang="pl-PL" sz="2000" dirty="0">
                    <a:effectLst/>
                    <a:latin typeface="Times New Roman" panose="02020603050405020304" pitchFamily="18" charset="0"/>
                    <a:cs typeface="Times New Roman" panose="02020603050405020304" pitchFamily="18" charset="0"/>
                  </a:rPr>
                  <a:t>bufory przechowujące 10737 liczb typu float_32b</a:t>
                </a:r>
              </a:p>
              <a:p>
                <a:r>
                  <a:rPr lang="pl-PL" sz="2000" dirty="0">
                    <a:effectLst/>
                    <a:latin typeface="Times New Roman" panose="02020603050405020304" pitchFamily="18" charset="0"/>
                    <a:cs typeface="Times New Roman" panose="02020603050405020304" pitchFamily="18" charset="0"/>
                  </a:rPr>
                  <a:t>263168 liczb typu float_32b</a:t>
                </a:r>
              </a:p>
              <a:p>
                <a:r>
                  <a:rPr lang="pl-PL" sz="2000" dirty="0">
                    <a:effectLst/>
                    <a:latin typeface="Times New Roman" panose="02020603050405020304" pitchFamily="18" charset="0"/>
                    <a:cs typeface="Times New Roman" panose="02020603050405020304" pitchFamily="18" charset="0"/>
                  </a:rPr>
                  <a:t>niecałe 42 </a:t>
                </a:r>
                <a:r>
                  <a:rPr lang="pl-PL" sz="2000" dirty="0" err="1">
                    <a:effectLst/>
                    <a:latin typeface="Times New Roman" panose="02020603050405020304" pitchFamily="18" charset="0"/>
                    <a:cs typeface="Times New Roman" panose="02020603050405020304" pitchFamily="18" charset="0"/>
                  </a:rPr>
                  <a:t>kB</a:t>
                </a:r>
                <a:r>
                  <a:rPr lang="pl-PL" sz="2000" dirty="0">
                    <a:effectLst/>
                    <a:latin typeface="Times New Roman" panose="02020603050405020304" pitchFamily="18" charset="0"/>
                    <a:cs typeface="Times New Roman" panose="02020603050405020304" pitchFamily="18" charset="0"/>
                  </a:rPr>
                  <a:t> pamięci SRAM</a:t>
                </a:r>
              </a:p>
              <a:p>
                <a:endParaRPr lang="pl-PL" sz="2000" dirty="0">
                  <a:effectLst/>
                </a:endParaRPr>
              </a:p>
            </p:txBody>
          </p:sp>
        </mc:Choice>
        <mc:Fallback xmlns="">
          <p:sp>
            <p:nvSpPr>
              <p:cNvPr id="17" name="Symbol zastępczy zawartości 2">
                <a:extLst>
                  <a:ext uri="{FF2B5EF4-FFF2-40B4-BE49-F238E27FC236}">
                    <a16:creationId xmlns:a16="http://schemas.microsoft.com/office/drawing/2014/main" id="{A9D9863C-5BE2-6947-A603-9C6788EB9484}"/>
                  </a:ext>
                </a:extLst>
              </p:cNvPr>
              <p:cNvSpPr txBox="1">
                <a:spLocks noRot="1" noChangeAspect="1" noMove="1" noResize="1" noEditPoints="1" noAdjustHandles="1" noChangeArrowheads="1" noChangeShapeType="1" noTextEdit="1"/>
              </p:cNvSpPr>
              <p:nvPr/>
            </p:nvSpPr>
            <p:spPr>
              <a:xfrm>
                <a:off x="362470" y="1589001"/>
                <a:ext cx="7822254" cy="2975790"/>
              </a:xfrm>
              <a:prstGeom prst="rect">
                <a:avLst/>
              </a:prstGeom>
              <a:blipFill>
                <a:blip r:embed="rId4"/>
                <a:stretch>
                  <a:fillRect l="-701" t="-1434"/>
                </a:stretch>
              </a:blipFill>
            </p:spPr>
            <p:txBody>
              <a:bodyPr/>
              <a:lstStyle/>
              <a:p>
                <a:r>
                  <a:rPr lang="pl-PL">
                    <a:noFill/>
                  </a:rPr>
                  <a:t> </a:t>
                </a:r>
              </a:p>
            </p:txBody>
          </p:sp>
        </mc:Fallback>
      </mc:AlternateContent>
      <p:sp>
        <p:nvSpPr>
          <p:cNvPr id="10" name="pole tekstowe 9">
            <a:extLst>
              <a:ext uri="{FF2B5EF4-FFF2-40B4-BE49-F238E27FC236}">
                <a16:creationId xmlns:a16="http://schemas.microsoft.com/office/drawing/2014/main" id="{EA63B76F-5CB2-82A2-D594-CC7DCA790F9C}"/>
              </a:ext>
            </a:extLst>
          </p:cNvPr>
          <p:cNvSpPr txBox="1"/>
          <p:nvPr/>
        </p:nvSpPr>
        <p:spPr>
          <a:xfrm>
            <a:off x="7170144" y="6245771"/>
            <a:ext cx="5851281" cy="461665"/>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latin typeface="+mj-lt"/>
                <a:ea typeface="Yu Mincho" panose="02020400000000000000" pitchFamily="18" charset="-128"/>
              </a:rPr>
              <a:t>Schemat blokowy generatora </a:t>
            </a:r>
            <a:br>
              <a:rPr lang="pl-PL" sz="1200" i="1" dirty="0">
                <a:latin typeface="+mj-lt"/>
                <a:ea typeface="Yu Mincho" panose="02020400000000000000" pitchFamily="18" charset="-128"/>
              </a:rPr>
            </a:br>
            <a:r>
              <a:rPr lang="pl-PL" sz="1200" i="1" dirty="0">
                <a:latin typeface="+mj-lt"/>
                <a:ea typeface="Yu Mincho" panose="02020400000000000000" pitchFamily="18" charset="-128"/>
              </a:rPr>
              <a:t>pogłosu w gitarze transakustycznej.</a:t>
            </a:r>
            <a:endParaRPr lang="pl-PL" sz="1200" i="1" dirty="0">
              <a:latin typeface="+mj-lt"/>
            </a:endParaRPr>
          </a:p>
        </p:txBody>
      </p:sp>
      <p:sp>
        <p:nvSpPr>
          <p:cNvPr id="11" name="pole tekstowe 10">
            <a:extLst>
              <a:ext uri="{FF2B5EF4-FFF2-40B4-BE49-F238E27FC236}">
                <a16:creationId xmlns:a16="http://schemas.microsoft.com/office/drawing/2014/main" id="{E811A36E-6223-3CCA-E728-3E2E9C16089D}"/>
              </a:ext>
            </a:extLst>
          </p:cNvPr>
          <p:cNvSpPr txBox="1"/>
          <p:nvPr/>
        </p:nvSpPr>
        <p:spPr>
          <a:xfrm>
            <a:off x="10934342" y="449307"/>
            <a:ext cx="805218" cy="646331"/>
          </a:xfrm>
          <a:prstGeom prst="rect">
            <a:avLst/>
          </a:prstGeom>
          <a:noFill/>
        </p:spPr>
        <p:txBody>
          <a:bodyPr wrap="square" rtlCol="0">
            <a:spAutoFit/>
          </a:bodyPr>
          <a:lstStyle/>
          <a:p>
            <a:r>
              <a:rPr lang="pl-PL" sz="3500" dirty="0">
                <a:solidFill>
                  <a:srgbClr val="3C3C4C"/>
                </a:solidFill>
              </a:rPr>
              <a:t>11</a:t>
            </a:r>
          </a:p>
        </p:txBody>
      </p:sp>
      <p:sp>
        <p:nvSpPr>
          <p:cNvPr id="12" name="pole tekstowe 11">
            <a:extLst>
              <a:ext uri="{FF2B5EF4-FFF2-40B4-BE49-F238E27FC236}">
                <a16:creationId xmlns:a16="http://schemas.microsoft.com/office/drawing/2014/main" id="{99B80374-5B0B-1D0F-BC55-B11C18B239B7}"/>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extLst>
      <p:ext uri="{BB962C8B-B14F-4D97-AF65-F5344CB8AC3E}">
        <p14:creationId xmlns:p14="http://schemas.microsoft.com/office/powerpoint/2010/main" val="51306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220232-B7C2-85B0-569B-B79D0F6D17D5}"/>
              </a:ext>
            </a:extLst>
          </p:cNvPr>
          <p:cNvSpPr>
            <a:spLocks noGrp="1"/>
          </p:cNvSpPr>
          <p:nvPr>
            <p:ph type="title"/>
          </p:nvPr>
        </p:nvSpPr>
        <p:spPr>
          <a:xfrm>
            <a:off x="220766" y="229726"/>
            <a:ext cx="10515600" cy="776991"/>
          </a:xfrm>
          <a:effectLst>
            <a:outerShdw blurRad="50800" dist="25400" dir="2700000" algn="tl" rotWithShape="0">
              <a:prstClr val="black">
                <a:alpha val="40000"/>
              </a:prstClr>
            </a:outerShdw>
          </a:effectLst>
        </p:spPr>
        <p:txBody>
          <a:bodyPr/>
          <a:lstStyle/>
          <a:p>
            <a:r>
              <a:rPr lang="pl-PL" dirty="0">
                <a:latin typeface="Yu Gothic Medium" panose="020B0500000000000000" pitchFamily="34" charset="-128"/>
                <a:ea typeface="Yu Gothic Medium" panose="020B0500000000000000" pitchFamily="34" charset="-128"/>
              </a:rPr>
              <a:t>Fizyczny prototyp oraz testy</a:t>
            </a:r>
          </a:p>
        </p:txBody>
      </p:sp>
      <p:pic>
        <p:nvPicPr>
          <p:cNvPr id="5" name="Obraz 4">
            <a:extLst>
              <a:ext uri="{FF2B5EF4-FFF2-40B4-BE49-F238E27FC236}">
                <a16:creationId xmlns:a16="http://schemas.microsoft.com/office/drawing/2014/main" id="{72EA557D-B749-A4A6-28E0-3881A92D7E9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682" r="9263"/>
          <a:stretch/>
        </p:blipFill>
        <p:spPr bwMode="auto">
          <a:xfrm>
            <a:off x="7560900" y="990085"/>
            <a:ext cx="2489751" cy="2707958"/>
          </a:xfrm>
          <a:prstGeom prst="rect">
            <a:avLst/>
          </a:prstGeom>
          <a:noFill/>
          <a:ln>
            <a:noFill/>
          </a:ln>
          <a:effectLst>
            <a:outerShdw blurRad="50800" dist="25400" dir="2700000" algn="tl" rotWithShape="0">
              <a:prstClr val="black">
                <a:alpha val="40000"/>
              </a:prstClr>
            </a:outerShdw>
          </a:effectLst>
          <a:extLst>
            <a:ext uri="{53640926-AAD7-44D8-BBD7-CCE9431645EC}">
              <a14:shadowObscured xmlns:a14="http://schemas.microsoft.com/office/drawing/2010/main"/>
            </a:ext>
          </a:extLst>
        </p:spPr>
      </p:pic>
      <p:pic>
        <p:nvPicPr>
          <p:cNvPr id="6" name="Obraz 5">
            <a:extLst>
              <a:ext uri="{FF2B5EF4-FFF2-40B4-BE49-F238E27FC236}">
                <a16:creationId xmlns:a16="http://schemas.microsoft.com/office/drawing/2014/main" id="{73728DB7-EB81-6801-76B3-E60AC1A64D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218" r="12512"/>
          <a:stretch/>
        </p:blipFill>
        <p:spPr bwMode="auto">
          <a:xfrm>
            <a:off x="9492665" y="3282977"/>
            <a:ext cx="2487404" cy="2584938"/>
          </a:xfrm>
          <a:prstGeom prst="rect">
            <a:avLst/>
          </a:prstGeom>
          <a:noFill/>
          <a:ln>
            <a:noFill/>
          </a:ln>
          <a:effectLst>
            <a:outerShdw blurRad="50800" dist="25400" dir="2700000" algn="tl" rotWithShape="0">
              <a:prstClr val="black">
                <a:alpha val="40000"/>
              </a:prstClr>
            </a:outerShdw>
          </a:effectLst>
          <a:extLst>
            <a:ext uri="{53640926-AAD7-44D8-BBD7-CCE9431645EC}">
              <a14:shadowObscured xmlns:a14="http://schemas.microsoft.com/office/drawing/2010/main"/>
            </a:ext>
          </a:extLst>
        </p:spPr>
      </p:pic>
      <p:pic>
        <p:nvPicPr>
          <p:cNvPr id="8" name="Obraz 7">
            <a:extLst>
              <a:ext uri="{FF2B5EF4-FFF2-40B4-BE49-F238E27FC236}">
                <a16:creationId xmlns:a16="http://schemas.microsoft.com/office/drawing/2014/main" id="{3E249F4C-D0C5-3227-C72C-5E8CD2BFFAD0}"/>
              </a:ext>
            </a:extLst>
          </p:cNvPr>
          <p:cNvPicPr>
            <a:picLocks noChangeAspect="1"/>
          </p:cNvPicPr>
          <p:nvPr/>
        </p:nvPicPr>
        <p:blipFill>
          <a:blip r:embed="rId4"/>
          <a:stretch>
            <a:fillRect/>
          </a:stretch>
        </p:blipFill>
        <p:spPr>
          <a:xfrm>
            <a:off x="289386" y="1437914"/>
            <a:ext cx="7086246" cy="3982172"/>
          </a:xfrm>
          <a:prstGeom prst="rect">
            <a:avLst/>
          </a:prstGeom>
          <a:effectLst>
            <a:outerShdw blurRad="50800" dist="25400" dir="2700000" algn="tl" rotWithShape="0">
              <a:prstClr val="black">
                <a:alpha val="40000"/>
              </a:prstClr>
            </a:outerShdw>
          </a:effectLst>
        </p:spPr>
      </p:pic>
      <p:sp>
        <p:nvSpPr>
          <p:cNvPr id="9" name="pole tekstowe 8">
            <a:extLst>
              <a:ext uri="{FF2B5EF4-FFF2-40B4-BE49-F238E27FC236}">
                <a16:creationId xmlns:a16="http://schemas.microsoft.com/office/drawing/2014/main" id="{A9F73613-A470-A68D-615D-26ED52D2A813}"/>
              </a:ext>
            </a:extLst>
          </p:cNvPr>
          <p:cNvSpPr txBox="1"/>
          <p:nvPr/>
        </p:nvSpPr>
        <p:spPr>
          <a:xfrm>
            <a:off x="906868" y="5420086"/>
            <a:ext cx="5851281"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effectLst/>
                <a:latin typeface="+mj-lt"/>
                <a:ea typeface="Yu Mincho" panose="02020400000000000000" pitchFamily="18" charset="-128"/>
              </a:rPr>
              <a:t>Unormowane p</a:t>
            </a:r>
            <a:r>
              <a:rPr lang="pl-PL" sz="1200" i="1" dirty="0">
                <a:latin typeface="+mj-lt"/>
                <a:ea typeface="Yu Mincho" panose="02020400000000000000" pitchFamily="18" charset="-128"/>
              </a:rPr>
              <a:t>rzebiegi czasowe gitary akustycznej i transakustycznej.</a:t>
            </a:r>
            <a:endParaRPr lang="pl-PL" sz="1200" i="1" dirty="0">
              <a:latin typeface="+mj-lt"/>
            </a:endParaRPr>
          </a:p>
        </p:txBody>
      </p:sp>
      <p:sp>
        <p:nvSpPr>
          <p:cNvPr id="10" name="pole tekstowe 9">
            <a:extLst>
              <a:ext uri="{FF2B5EF4-FFF2-40B4-BE49-F238E27FC236}">
                <a16:creationId xmlns:a16="http://schemas.microsoft.com/office/drawing/2014/main" id="{8794953B-7C89-A6B8-E00D-59A4AD08299E}"/>
              </a:ext>
            </a:extLst>
          </p:cNvPr>
          <p:cNvSpPr txBox="1"/>
          <p:nvPr/>
        </p:nvSpPr>
        <p:spPr>
          <a:xfrm>
            <a:off x="7157612" y="3721242"/>
            <a:ext cx="3296325" cy="461665"/>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effectLst/>
                <a:latin typeface="+mj-lt"/>
                <a:ea typeface="Yu Mincho" panose="02020400000000000000" pitchFamily="18" charset="-128"/>
              </a:rPr>
              <a:t>Przód </a:t>
            </a:r>
            <a:br>
              <a:rPr lang="pl-PL" sz="1200" i="1" dirty="0">
                <a:effectLst/>
                <a:latin typeface="+mj-lt"/>
                <a:ea typeface="Yu Mincho" panose="02020400000000000000" pitchFamily="18" charset="-128"/>
              </a:rPr>
            </a:br>
            <a:r>
              <a:rPr lang="pl-PL" sz="1200" i="1" dirty="0">
                <a:effectLst/>
                <a:latin typeface="+mj-lt"/>
                <a:ea typeface="Yu Mincho" panose="02020400000000000000" pitchFamily="18" charset="-128"/>
              </a:rPr>
              <a:t>fizycznego prototypu</a:t>
            </a:r>
            <a:r>
              <a:rPr lang="pl-PL" sz="1200" i="1" dirty="0">
                <a:latin typeface="+mj-lt"/>
                <a:ea typeface="Yu Mincho" panose="02020400000000000000" pitchFamily="18" charset="-128"/>
              </a:rPr>
              <a:t>.</a:t>
            </a:r>
            <a:endParaRPr lang="pl-PL" sz="1200" i="1" dirty="0">
              <a:latin typeface="+mj-lt"/>
            </a:endParaRPr>
          </a:p>
        </p:txBody>
      </p:sp>
      <p:sp>
        <p:nvSpPr>
          <p:cNvPr id="11" name="pole tekstowe 10">
            <a:extLst>
              <a:ext uri="{FF2B5EF4-FFF2-40B4-BE49-F238E27FC236}">
                <a16:creationId xmlns:a16="http://schemas.microsoft.com/office/drawing/2014/main" id="{B1ED3EE6-CEF1-67C6-0D44-BE8D26672D32}"/>
              </a:ext>
            </a:extLst>
          </p:cNvPr>
          <p:cNvSpPr txBox="1"/>
          <p:nvPr/>
        </p:nvSpPr>
        <p:spPr>
          <a:xfrm>
            <a:off x="9088204" y="5949259"/>
            <a:ext cx="3296325"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effectLst/>
                <a:latin typeface="+mj-lt"/>
                <a:ea typeface="Yu Mincho" panose="02020400000000000000" pitchFamily="18" charset="-128"/>
              </a:rPr>
              <a:t>Tył fizycznego prototypu</a:t>
            </a:r>
            <a:r>
              <a:rPr lang="pl-PL" sz="1200" i="1" dirty="0">
                <a:latin typeface="+mj-lt"/>
                <a:ea typeface="Yu Mincho" panose="02020400000000000000" pitchFamily="18" charset="-128"/>
              </a:rPr>
              <a:t>.</a:t>
            </a:r>
            <a:endParaRPr lang="pl-PL" sz="1200" i="1" dirty="0">
              <a:latin typeface="+mj-lt"/>
            </a:endParaRPr>
          </a:p>
        </p:txBody>
      </p:sp>
      <p:sp>
        <p:nvSpPr>
          <p:cNvPr id="12" name="pole tekstowe 11">
            <a:extLst>
              <a:ext uri="{FF2B5EF4-FFF2-40B4-BE49-F238E27FC236}">
                <a16:creationId xmlns:a16="http://schemas.microsoft.com/office/drawing/2014/main" id="{12355A76-0EA4-B3EF-0D6E-028D85CDC6E2}"/>
              </a:ext>
            </a:extLst>
          </p:cNvPr>
          <p:cNvSpPr txBox="1"/>
          <p:nvPr/>
        </p:nvSpPr>
        <p:spPr>
          <a:xfrm>
            <a:off x="10979587" y="449307"/>
            <a:ext cx="805218" cy="646331"/>
          </a:xfrm>
          <a:prstGeom prst="rect">
            <a:avLst/>
          </a:prstGeom>
          <a:noFill/>
        </p:spPr>
        <p:txBody>
          <a:bodyPr wrap="square" rtlCol="0">
            <a:spAutoFit/>
          </a:bodyPr>
          <a:lstStyle/>
          <a:p>
            <a:r>
              <a:rPr lang="pl-PL" sz="3500" dirty="0">
                <a:solidFill>
                  <a:srgbClr val="3C3C4C"/>
                </a:solidFill>
              </a:rPr>
              <a:t>12</a:t>
            </a:r>
          </a:p>
        </p:txBody>
      </p:sp>
      <p:sp>
        <p:nvSpPr>
          <p:cNvPr id="13" name="pole tekstowe 12">
            <a:extLst>
              <a:ext uri="{FF2B5EF4-FFF2-40B4-BE49-F238E27FC236}">
                <a16:creationId xmlns:a16="http://schemas.microsoft.com/office/drawing/2014/main" id="{4298037C-9A30-680C-0A8C-7DBB29379590}"/>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extLst>
      <p:ext uri="{BB962C8B-B14F-4D97-AF65-F5344CB8AC3E}">
        <p14:creationId xmlns:p14="http://schemas.microsoft.com/office/powerpoint/2010/main" val="3084337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Symbol zastępczy tekstu 5">
            <a:extLst>
              <a:ext uri="{FF2B5EF4-FFF2-40B4-BE49-F238E27FC236}">
                <a16:creationId xmlns:a16="http://schemas.microsoft.com/office/drawing/2014/main" id="{4C26993A-1A05-991F-98C9-EAED39F10E60}"/>
              </a:ext>
            </a:extLst>
          </p:cNvPr>
          <p:cNvSpPr>
            <a:spLocks noGrp="1"/>
          </p:cNvSpPr>
          <p:nvPr>
            <p:ph type="body" sz="quarter" idx="10"/>
          </p:nvPr>
        </p:nvSpPr>
        <p:spPr>
          <a:xfrm>
            <a:off x="269898" y="1003784"/>
            <a:ext cx="10925173" cy="5854216"/>
          </a:xfrm>
          <a:noFill/>
        </p:spPr>
        <p:txBody>
          <a:bodyPr>
            <a:normAutofit lnSpcReduction="10000"/>
          </a:bodyPr>
          <a:lstStyle/>
          <a:p>
            <a:pPr marL="0" indent="0">
              <a:buNone/>
            </a:pPr>
            <a:r>
              <a:rPr lang="pl-PL" sz="2400" b="1" dirty="0">
                <a:latin typeface="Yu Gothic Medium" panose="020B0500000000000000" pitchFamily="34" charset="-128"/>
                <a:ea typeface="Yu Gothic Medium" panose="020B0500000000000000" pitchFamily="34" charset="-128"/>
              </a:rPr>
              <a:t>Dotychczasowe działania:</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badanie pogłosów pomieszczeń pod względem długości pogłosu i wydobycia odpowiedzi impulsowej;</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zaprojektowanie toru fonicznego;</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zbadanie sposobów realizacji pogłosu;</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implementacja filtrów cyfrowych realizujących pogłos na mikrokontrolerze STM32;</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budowa fizycznego prototypu;</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przetestowanie poprawności działania prototypu.</a:t>
            </a:r>
          </a:p>
          <a:p>
            <a:pPr marL="0" indent="0">
              <a:buNone/>
            </a:pPr>
            <a:r>
              <a:rPr lang="pl-PL" sz="2400" b="1" dirty="0">
                <a:latin typeface="Yu Gothic Medium" panose="020B0500000000000000" pitchFamily="34" charset="-128"/>
                <a:ea typeface="Yu Gothic Medium" panose="020B0500000000000000" pitchFamily="34" charset="-128"/>
              </a:rPr>
              <a:t>Dalsze plany rozwoju:</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dodanie kolejnych efektów: </a:t>
            </a:r>
            <a:r>
              <a:rPr lang="pl-PL" sz="1600" dirty="0" err="1">
                <a:latin typeface="Yu Gothic Medium" panose="020B0500000000000000" pitchFamily="34" charset="-128"/>
                <a:ea typeface="Yu Gothic Medium" panose="020B0500000000000000" pitchFamily="34" charset="-128"/>
              </a:rPr>
              <a:t>chorus</a:t>
            </a:r>
            <a:r>
              <a:rPr lang="pl-PL" sz="1600" dirty="0">
                <a:latin typeface="Yu Gothic Medium" panose="020B0500000000000000" pitchFamily="34" charset="-128"/>
                <a:ea typeface="Yu Gothic Medium" panose="020B0500000000000000" pitchFamily="34" charset="-128"/>
              </a:rPr>
              <a:t>, </a:t>
            </a:r>
            <a:r>
              <a:rPr lang="pl-PL" sz="1600" dirty="0" err="1">
                <a:latin typeface="Yu Gothic Medium" panose="020B0500000000000000" pitchFamily="34" charset="-128"/>
                <a:ea typeface="Yu Gothic Medium" panose="020B0500000000000000" pitchFamily="34" charset="-128"/>
              </a:rPr>
              <a:t>delay</a:t>
            </a:r>
            <a:r>
              <a:rPr lang="pl-PL" sz="1600" dirty="0">
                <a:latin typeface="Yu Gothic Medium" panose="020B0500000000000000" pitchFamily="34" charset="-128"/>
                <a:ea typeface="Yu Gothic Medium" panose="020B0500000000000000" pitchFamily="34" charset="-128"/>
              </a:rPr>
              <a:t>, vibrato, </a:t>
            </a:r>
            <a:r>
              <a:rPr lang="pl-PL" sz="1600" dirty="0" err="1">
                <a:latin typeface="Yu Gothic Medium" panose="020B0500000000000000" pitchFamily="34" charset="-128"/>
                <a:ea typeface="Yu Gothic Medium" panose="020B0500000000000000" pitchFamily="34" charset="-128"/>
              </a:rPr>
              <a:t>phaser</a:t>
            </a:r>
            <a:r>
              <a:rPr lang="pl-PL" sz="1600" dirty="0">
                <a:latin typeface="Yu Gothic Medium" panose="020B0500000000000000" pitchFamily="34" charset="-128"/>
                <a:ea typeface="Yu Gothic Medium" panose="020B0500000000000000" pitchFamily="34" charset="-128"/>
              </a:rPr>
              <a:t>;</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dodanie fizycznych manipulatorów do modyfikacji parametrów efektów;</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wykorzystanie procesora efektów o większej pamięci;</a:t>
            </a:r>
          </a:p>
          <a:p>
            <a:pPr marL="571500" indent="-571500"/>
            <a:r>
              <a:rPr lang="pl-PL" sz="1600" dirty="0">
                <a:latin typeface="Yu Gothic Medium" panose="020B0500000000000000" pitchFamily="34" charset="-128"/>
                <a:ea typeface="Yu Gothic Medium" panose="020B0500000000000000" pitchFamily="34" charset="-128"/>
              </a:rPr>
              <a:t>dodanie funkcji tłumienia ewentualnych sprzężeń zwrotnych;</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zaprojektowanie mniejszej płytki ewaluacyjnej dla mikrokontrolera i pozostałych elementów toru fonicznego;</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wykonanie obudowy układu, w celu instalacji go w gitarze;</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zbadanie układu pod względem optymalnego położenia głośnika wibracyjnego w celu poprawy właściwości akustycznych układu;</a:t>
            </a:r>
          </a:p>
          <a:p>
            <a:pPr marL="571500" indent="-571500">
              <a:buFont typeface="Arial" panose="020B0604020202020204" pitchFamily="34" charset="0"/>
              <a:buChar char="•"/>
            </a:pPr>
            <a:r>
              <a:rPr lang="pl-PL" sz="1600" dirty="0">
                <a:latin typeface="Yu Gothic Medium" panose="020B0500000000000000" pitchFamily="34" charset="-128"/>
                <a:ea typeface="Yu Gothic Medium" panose="020B0500000000000000" pitchFamily="34" charset="-128"/>
              </a:rPr>
              <a:t>zadbanie o energooszczędność i długość pracy układu na baterii.</a:t>
            </a:r>
          </a:p>
          <a:p>
            <a:pPr marL="571500" indent="-571500">
              <a:buFont typeface="Arial" panose="020B0604020202020204" pitchFamily="34" charset="0"/>
              <a:buChar char="•"/>
            </a:pPr>
            <a:endParaRPr lang="pl-PL" sz="1400" dirty="0">
              <a:latin typeface="Yu Gothic Medium" panose="020B0500000000000000" pitchFamily="34" charset="-128"/>
              <a:ea typeface="Yu Gothic Medium" panose="020B0500000000000000" pitchFamily="34" charset="-128"/>
            </a:endParaRPr>
          </a:p>
        </p:txBody>
      </p:sp>
      <p:sp>
        <p:nvSpPr>
          <p:cNvPr id="2" name="Symbol zastępczy tekstu 1">
            <a:extLst>
              <a:ext uri="{FF2B5EF4-FFF2-40B4-BE49-F238E27FC236}">
                <a16:creationId xmlns:a16="http://schemas.microsoft.com/office/drawing/2014/main" id="{3B444F85-D1D5-43DE-9A1C-1A93ECDEDCA9}"/>
              </a:ext>
            </a:extLst>
          </p:cNvPr>
          <p:cNvSpPr>
            <a:spLocks noGrp="1"/>
          </p:cNvSpPr>
          <p:nvPr>
            <p:ph type="body" sz="quarter" idx="11"/>
          </p:nvPr>
        </p:nvSpPr>
        <p:spPr>
          <a:xfrm>
            <a:off x="220663" y="232165"/>
            <a:ext cx="8382001" cy="710175"/>
          </a:xfrm>
          <a:effectLst>
            <a:outerShdw blurRad="50800" dist="25400" dir="2700000" algn="tl" rotWithShape="0">
              <a:prstClr val="black">
                <a:alpha val="40000"/>
              </a:prstClr>
            </a:outerShdw>
          </a:effectLst>
        </p:spPr>
        <p:txBody>
          <a:bodyPr>
            <a:normAutofit/>
          </a:bodyPr>
          <a:lstStyle/>
          <a:p>
            <a:pPr marL="0" indent="0">
              <a:buNone/>
            </a:pPr>
            <a:r>
              <a:rPr lang="pl-PL" sz="4400" dirty="0">
                <a:latin typeface="Yu Gothic Medium" panose="020B0500000000000000" pitchFamily="34" charset="-128"/>
                <a:ea typeface="Yu Gothic Medium" panose="020B0500000000000000" pitchFamily="34" charset="-128"/>
              </a:rPr>
              <a:t>Podsumowanie</a:t>
            </a:r>
          </a:p>
        </p:txBody>
      </p:sp>
      <p:sp>
        <p:nvSpPr>
          <p:cNvPr id="8" name="pole tekstowe 7">
            <a:extLst>
              <a:ext uri="{FF2B5EF4-FFF2-40B4-BE49-F238E27FC236}">
                <a16:creationId xmlns:a16="http://schemas.microsoft.com/office/drawing/2014/main" id="{6A40A4EB-063A-487F-6B8E-5E4CEC38B7F8}"/>
              </a:ext>
            </a:extLst>
          </p:cNvPr>
          <p:cNvSpPr txBox="1"/>
          <p:nvPr/>
        </p:nvSpPr>
        <p:spPr>
          <a:xfrm>
            <a:off x="10960535" y="449307"/>
            <a:ext cx="805218" cy="646331"/>
          </a:xfrm>
          <a:prstGeom prst="rect">
            <a:avLst/>
          </a:prstGeom>
          <a:noFill/>
        </p:spPr>
        <p:txBody>
          <a:bodyPr wrap="square" rtlCol="0">
            <a:spAutoFit/>
          </a:bodyPr>
          <a:lstStyle/>
          <a:p>
            <a:r>
              <a:rPr lang="pl-PL" sz="3500" dirty="0">
                <a:solidFill>
                  <a:srgbClr val="3C3C4C"/>
                </a:solidFill>
              </a:rPr>
              <a:t>13</a:t>
            </a:r>
          </a:p>
        </p:txBody>
      </p:sp>
      <p:sp>
        <p:nvSpPr>
          <p:cNvPr id="10" name="pole tekstowe 9">
            <a:extLst>
              <a:ext uri="{FF2B5EF4-FFF2-40B4-BE49-F238E27FC236}">
                <a16:creationId xmlns:a16="http://schemas.microsoft.com/office/drawing/2014/main" id="{2D54D898-163F-9B2B-AFAB-8716783EE78A}"/>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extLst>
      <p:ext uri="{BB962C8B-B14F-4D97-AF65-F5344CB8AC3E}">
        <p14:creationId xmlns:p14="http://schemas.microsoft.com/office/powerpoint/2010/main" val="229205382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p:cNvSpPr>
            <a:spLocks noGrp="1"/>
          </p:cNvSpPr>
          <p:nvPr>
            <p:ph type="title"/>
          </p:nvPr>
        </p:nvSpPr>
        <p:spPr>
          <a:xfrm>
            <a:off x="233364" y="1359727"/>
            <a:ext cx="8382001" cy="1841175"/>
          </a:xfrm>
        </p:spPr>
        <p:txBody>
          <a:bodyPr>
            <a:normAutofit/>
          </a:bodyPr>
          <a:lstStyle/>
          <a:p>
            <a:r>
              <a:rPr lang="pl-PL" sz="2400" i="0" dirty="0">
                <a:solidFill>
                  <a:srgbClr val="3C3C4C"/>
                </a:solidFill>
                <a:latin typeface="Yu Gothic Medium" panose="020B0500000000000000" pitchFamily="34" charset="-128"/>
                <a:ea typeface="Yu Gothic Medium" panose="020B0500000000000000" pitchFamily="34" charset="-128"/>
              </a:rPr>
              <a:t>Celem pracy jest wykonanie prototypu gitary transakustycznej bazującej na tanich komponentach wykorzystującej cyfrowe przetwarzanie sygnałów.</a:t>
            </a:r>
            <a:endParaRPr lang="pl-PL" sz="2400" dirty="0">
              <a:solidFill>
                <a:srgbClr val="3C3C4C"/>
              </a:solidFill>
              <a:latin typeface="Yu Gothic Medium" panose="020B0500000000000000" pitchFamily="34" charset="-128"/>
              <a:ea typeface="Yu Gothic Medium" panose="020B0500000000000000" pitchFamily="34" charset="-128"/>
            </a:endParaRPr>
          </a:p>
        </p:txBody>
      </p:sp>
      <p:sp>
        <p:nvSpPr>
          <p:cNvPr id="10" name="Symbol zastępczy tekstu 9"/>
          <p:cNvSpPr>
            <a:spLocks noGrp="1"/>
          </p:cNvSpPr>
          <p:nvPr>
            <p:ph type="body" sz="quarter" idx="10"/>
          </p:nvPr>
        </p:nvSpPr>
        <p:spPr>
          <a:xfrm>
            <a:off x="233364" y="3365163"/>
            <a:ext cx="8382000" cy="1962150"/>
          </a:xfrm>
        </p:spPr>
        <p:txBody>
          <a:bodyPr>
            <a:normAutofit/>
          </a:bodyPr>
          <a:lstStyle/>
          <a:p>
            <a:pPr marL="0" indent="0">
              <a:buNone/>
            </a:pPr>
            <a:r>
              <a:rPr lang="pl-PL" sz="1800" dirty="0">
                <a:latin typeface="Yu Gothic Medium" panose="020B0500000000000000" pitchFamily="34" charset="-128"/>
                <a:ea typeface="Yu Gothic Medium" panose="020B0500000000000000" pitchFamily="34" charset="-128"/>
              </a:rPr>
              <a:t>Zbudowanie działającego prototypu pozwoli uzyskać większe możliwości brzmieniowe gitary oferowane do tej pory tylko przez dwóch czołowych producentów gitar akustycznych na rynku. Jest to rozwiązanie dla osób, które przy ograniczonym budżecie mogą wykonać projekt samodzielnie. Dzięki temu technologia gitar transakustycznych może zostać spopularyzowana, co pozwoli na zwiększenie konkurencji i zróżnicowanie przedziałów cenowych gitar transakustycznych.</a:t>
            </a:r>
          </a:p>
        </p:txBody>
      </p:sp>
      <p:sp>
        <p:nvSpPr>
          <p:cNvPr id="11" name="Symbol zastępczy tekstu 10"/>
          <p:cNvSpPr>
            <a:spLocks noGrp="1"/>
          </p:cNvSpPr>
          <p:nvPr>
            <p:ph type="body" sz="quarter" idx="11"/>
          </p:nvPr>
        </p:nvSpPr>
        <p:spPr>
          <a:xfrm>
            <a:off x="233363" y="315152"/>
            <a:ext cx="8382001" cy="1044575"/>
          </a:xfrm>
          <a:effectLst>
            <a:outerShdw blurRad="50800" dist="25400" dir="2700000" algn="tl" rotWithShape="0">
              <a:prstClr val="black">
                <a:alpha val="40000"/>
              </a:prstClr>
            </a:outerShdw>
          </a:effectLst>
        </p:spPr>
        <p:txBody>
          <a:bodyPr>
            <a:normAutofit/>
          </a:bodyPr>
          <a:lstStyle/>
          <a:p>
            <a:pPr marL="0" indent="0">
              <a:buNone/>
            </a:pPr>
            <a:r>
              <a:rPr lang="pl-PL" sz="4400" dirty="0">
                <a:latin typeface="Yu Gothic Medium" panose="020B0500000000000000" pitchFamily="34" charset="-128"/>
                <a:ea typeface="Yu Gothic Medium" panose="020B0500000000000000" pitchFamily="34" charset="-128"/>
              </a:rPr>
              <a:t>Cel i motywacja pracy</a:t>
            </a:r>
          </a:p>
        </p:txBody>
      </p:sp>
      <p:sp>
        <p:nvSpPr>
          <p:cNvPr id="5" name="pole tekstowe 4">
            <a:extLst>
              <a:ext uri="{FF2B5EF4-FFF2-40B4-BE49-F238E27FC236}">
                <a16:creationId xmlns:a16="http://schemas.microsoft.com/office/drawing/2014/main" id="{F1EFD395-832F-7434-8F4D-07B108216205}"/>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ymbol zastępczy tekstu 9"/>
          <p:cNvSpPr>
            <a:spLocks noGrp="1"/>
          </p:cNvSpPr>
          <p:nvPr>
            <p:ph type="body" sz="quarter" idx="10"/>
          </p:nvPr>
        </p:nvSpPr>
        <p:spPr>
          <a:xfrm>
            <a:off x="347662" y="1526416"/>
            <a:ext cx="8859838" cy="2416933"/>
          </a:xfrm>
        </p:spPr>
        <p:txBody>
          <a:bodyPr>
            <a:normAutofit fontScale="92500" lnSpcReduction="10000"/>
          </a:bodyPr>
          <a:lstStyle/>
          <a:p>
            <a:r>
              <a:rPr lang="pl-PL" sz="2800" dirty="0"/>
              <a:t>symulowanie co najmniej jednego efektu dźwiękowego;</a:t>
            </a:r>
          </a:p>
          <a:p>
            <a:r>
              <a:rPr lang="pl-PL" sz="2800" dirty="0"/>
              <a:t>wydobywanie się przetworzonego dźwięku z pudła rezonansowego;</a:t>
            </a:r>
          </a:p>
          <a:p>
            <a:r>
              <a:rPr lang="pl-PL" sz="2800" dirty="0"/>
              <a:t>minimalizacja kosztów przy doborze komponentów;</a:t>
            </a:r>
          </a:p>
          <a:p>
            <a:r>
              <a:rPr lang="pl-PL" sz="2800" dirty="0"/>
              <a:t>wbudowane zasilanie powinno umożliwiać mobilne korzystanie z gitary.</a:t>
            </a:r>
          </a:p>
        </p:txBody>
      </p:sp>
      <p:sp>
        <p:nvSpPr>
          <p:cNvPr id="11" name="Symbol zastępczy tekstu 10"/>
          <p:cNvSpPr>
            <a:spLocks noGrp="1"/>
          </p:cNvSpPr>
          <p:nvPr>
            <p:ph type="body" sz="quarter" idx="11"/>
          </p:nvPr>
        </p:nvSpPr>
        <p:spPr>
          <a:xfrm>
            <a:off x="347663" y="279558"/>
            <a:ext cx="8382001" cy="1044575"/>
          </a:xfrm>
          <a:effectLst>
            <a:outerShdw blurRad="50800" dist="25400" dir="2700000" algn="tl" rotWithShape="0">
              <a:prstClr val="black">
                <a:alpha val="40000"/>
              </a:prstClr>
            </a:outerShdw>
          </a:effectLst>
        </p:spPr>
        <p:txBody>
          <a:bodyPr/>
          <a:lstStyle/>
          <a:p>
            <a:pPr marL="0" indent="0">
              <a:buNone/>
            </a:pPr>
            <a:r>
              <a:rPr lang="pl-PL" sz="4400" dirty="0">
                <a:latin typeface="Yu Gothic Medium" panose="020B0500000000000000" pitchFamily="34" charset="-128"/>
                <a:ea typeface="Yu Gothic Medium" panose="020B0500000000000000" pitchFamily="34" charset="-128"/>
              </a:rPr>
              <a:t>Wymagania</a:t>
            </a:r>
            <a:endParaRPr lang="pl-PL" dirty="0">
              <a:latin typeface="Yu Gothic Medium" panose="020B0500000000000000" pitchFamily="34" charset="-128"/>
              <a:ea typeface="Yu Gothic Medium" panose="020B0500000000000000" pitchFamily="34" charset="-128"/>
            </a:endParaRPr>
          </a:p>
        </p:txBody>
      </p:sp>
      <p:sp>
        <p:nvSpPr>
          <p:cNvPr id="5" name="pole tekstowe 4">
            <a:extLst>
              <a:ext uri="{FF2B5EF4-FFF2-40B4-BE49-F238E27FC236}">
                <a16:creationId xmlns:a16="http://schemas.microsoft.com/office/drawing/2014/main" id="{0B73A319-7691-9B56-7AC2-54340EF4528B}"/>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extLst>
      <p:ext uri="{BB962C8B-B14F-4D97-AF65-F5344CB8AC3E}">
        <p14:creationId xmlns:p14="http://schemas.microsoft.com/office/powerpoint/2010/main" val="8564852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ytuł 8">
            <a:extLst>
              <a:ext uri="{FF2B5EF4-FFF2-40B4-BE49-F238E27FC236}">
                <a16:creationId xmlns:a16="http://schemas.microsoft.com/office/drawing/2014/main" id="{D1B423C9-1FB8-BBAC-36D9-BA1E00607453}"/>
              </a:ext>
            </a:extLst>
          </p:cNvPr>
          <p:cNvSpPr>
            <a:spLocks noGrp="1"/>
          </p:cNvSpPr>
          <p:nvPr>
            <p:ph type="title"/>
          </p:nvPr>
        </p:nvSpPr>
        <p:spPr>
          <a:xfrm>
            <a:off x="252947" y="231414"/>
            <a:ext cx="10515600" cy="1325563"/>
          </a:xfrm>
          <a:effectLst>
            <a:outerShdw blurRad="50800" dist="25400" dir="2700000" algn="tl" rotWithShape="0">
              <a:prstClr val="black">
                <a:alpha val="40000"/>
              </a:prstClr>
            </a:outerShdw>
          </a:effectLst>
        </p:spPr>
        <p:txBody>
          <a:bodyPr/>
          <a:lstStyle/>
          <a:p>
            <a:r>
              <a:rPr lang="pl-PL" sz="4400" dirty="0">
                <a:latin typeface="Yu Gothic Medium" panose="020B0500000000000000" pitchFamily="34" charset="-128"/>
                <a:ea typeface="Yu Gothic Medium" panose="020B0500000000000000" pitchFamily="34" charset="-128"/>
              </a:rPr>
              <a:t>Technologia trans-akustyczna</a:t>
            </a:r>
            <a:br>
              <a:rPr lang="pl-PL" sz="4400" dirty="0">
                <a:latin typeface="Yu Gothic Medium" panose="020B0500000000000000" pitchFamily="34" charset="-128"/>
                <a:ea typeface="Yu Gothic Medium" panose="020B0500000000000000" pitchFamily="34" charset="-128"/>
              </a:rPr>
            </a:br>
            <a:endParaRPr lang="pl-PL" dirty="0"/>
          </a:p>
        </p:txBody>
      </p:sp>
      <p:pic>
        <p:nvPicPr>
          <p:cNvPr id="5" name="Obraz 4">
            <a:extLst>
              <a:ext uri="{FF2B5EF4-FFF2-40B4-BE49-F238E27FC236}">
                <a16:creationId xmlns:a16="http://schemas.microsoft.com/office/drawing/2014/main" id="{ADA0280D-C164-8439-B683-1BA1C44239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2432"/>
          <a:stretch/>
        </p:blipFill>
        <p:spPr bwMode="auto">
          <a:xfrm>
            <a:off x="418157" y="1214440"/>
            <a:ext cx="3067071" cy="2010636"/>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6" name="Obraz 5" descr="Obraz zawierający muzyka, gitara, mandolina, materiały budowlane&#10;&#10;Opis wygenerowany automatycznie">
            <a:extLst>
              <a:ext uri="{FF2B5EF4-FFF2-40B4-BE49-F238E27FC236}">
                <a16:creationId xmlns:a16="http://schemas.microsoft.com/office/drawing/2014/main" id="{71BDD63D-5725-52DC-1D65-1BEF15B814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157" y="4090989"/>
            <a:ext cx="3067071" cy="2062670"/>
          </a:xfrm>
          <a:prstGeom prst="rect">
            <a:avLst/>
          </a:prstGeom>
          <a:effectLst>
            <a:outerShdw blurRad="50800" dist="38100" dir="2700000" algn="tl" rotWithShape="0">
              <a:prstClr val="black">
                <a:alpha val="40000"/>
              </a:prstClr>
            </a:outerShdw>
          </a:effectLst>
        </p:spPr>
      </p:pic>
      <p:sp>
        <p:nvSpPr>
          <p:cNvPr id="2" name="pole tekstowe 1">
            <a:extLst>
              <a:ext uri="{FF2B5EF4-FFF2-40B4-BE49-F238E27FC236}">
                <a16:creationId xmlns:a16="http://schemas.microsoft.com/office/drawing/2014/main" id="{DC89D77D-5ED0-38A2-BC14-AA4844A3C02B}"/>
              </a:ext>
            </a:extLst>
          </p:cNvPr>
          <p:cNvSpPr txBox="1"/>
          <p:nvPr/>
        </p:nvSpPr>
        <p:spPr>
          <a:xfrm>
            <a:off x="143995" y="3225076"/>
            <a:ext cx="3615397" cy="646331"/>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err="1">
                <a:effectLst/>
                <a:latin typeface="+mj-lt"/>
                <a:ea typeface="Yu Mincho" panose="02020400000000000000" pitchFamily="18" charset="-128"/>
              </a:rPr>
              <a:t>Actuator</a:t>
            </a:r>
            <a:r>
              <a:rPr lang="pl-PL" sz="1200" i="1" dirty="0">
                <a:effectLst/>
                <a:latin typeface="+mj-lt"/>
                <a:ea typeface="Yu Mincho" panose="02020400000000000000" pitchFamily="18" charset="-128"/>
              </a:rPr>
              <a:t> w gitarze transakustycznej.</a:t>
            </a:r>
          </a:p>
          <a:p>
            <a:pPr algn="ctr"/>
            <a:r>
              <a:rPr lang="pl-PL" sz="1200" i="1" dirty="0">
                <a:latin typeface="+mj-lt"/>
              </a:rPr>
              <a:t>https://hub.yamaha.com/wp-content/uploads/2018/02/L-TA_actuator800.jpg</a:t>
            </a:r>
          </a:p>
        </p:txBody>
      </p:sp>
      <p:sp>
        <p:nvSpPr>
          <p:cNvPr id="8" name="pole tekstowe 7">
            <a:extLst>
              <a:ext uri="{FF2B5EF4-FFF2-40B4-BE49-F238E27FC236}">
                <a16:creationId xmlns:a16="http://schemas.microsoft.com/office/drawing/2014/main" id="{8495C7EE-FA85-A97B-0F77-3A713D17162C}"/>
              </a:ext>
            </a:extLst>
          </p:cNvPr>
          <p:cNvSpPr txBox="1"/>
          <p:nvPr/>
        </p:nvSpPr>
        <p:spPr>
          <a:xfrm>
            <a:off x="330393" y="6136496"/>
            <a:ext cx="3242603" cy="646331"/>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err="1">
                <a:effectLst/>
                <a:latin typeface="+mj-lt"/>
                <a:ea typeface="Yu Mincho" panose="02020400000000000000" pitchFamily="18" charset="-128"/>
              </a:rPr>
              <a:t>Actuator</a:t>
            </a:r>
            <a:r>
              <a:rPr lang="pl-PL" sz="1200" i="1" dirty="0">
                <a:effectLst/>
                <a:latin typeface="+mj-lt"/>
                <a:ea typeface="Yu Mincho" panose="02020400000000000000" pitchFamily="18" charset="-128"/>
              </a:rPr>
              <a:t> w gitarze transakustycznej. </a:t>
            </a:r>
          </a:p>
          <a:p>
            <a:pPr algn="ctr"/>
            <a:r>
              <a:rPr lang="pl-PL" sz="1200" i="1" dirty="0">
                <a:latin typeface="+mj-lt"/>
              </a:rPr>
              <a:t>https://hub.yamaha.com/wp-content/uploads/2016/09/9-8TATechFeature.jpg</a:t>
            </a:r>
          </a:p>
        </p:txBody>
      </p:sp>
      <p:pic>
        <p:nvPicPr>
          <p:cNvPr id="11" name="Symbol zastępczy zawartości 10">
            <a:extLst>
              <a:ext uri="{FF2B5EF4-FFF2-40B4-BE49-F238E27FC236}">
                <a16:creationId xmlns:a16="http://schemas.microsoft.com/office/drawing/2014/main" id="{C96750D7-4917-9845-1DE6-F6106DD16722}"/>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4572000" y="1415094"/>
            <a:ext cx="6714982" cy="4322470"/>
          </a:xfrm>
          <a:prstGeom prst="rect">
            <a:avLst/>
          </a:prstGeom>
          <a:ln>
            <a:noFill/>
          </a:ln>
          <a:effectLst>
            <a:outerShdw blurRad="292100" dist="139700" dir="2700000" algn="tl" rotWithShape="0">
              <a:srgbClr val="333333">
                <a:alpha val="65000"/>
              </a:srgbClr>
            </a:outerShdw>
          </a:effectLst>
        </p:spPr>
      </p:pic>
      <p:sp>
        <p:nvSpPr>
          <p:cNvPr id="12" name="pole tekstowe 11">
            <a:extLst>
              <a:ext uri="{FF2B5EF4-FFF2-40B4-BE49-F238E27FC236}">
                <a16:creationId xmlns:a16="http://schemas.microsoft.com/office/drawing/2014/main" id="{7FF9545C-8946-B135-F302-934BF297EDDE}"/>
              </a:ext>
            </a:extLst>
          </p:cNvPr>
          <p:cNvSpPr txBox="1"/>
          <p:nvPr/>
        </p:nvSpPr>
        <p:spPr>
          <a:xfrm>
            <a:off x="5787099" y="5737564"/>
            <a:ext cx="4284783"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latin typeface="+mj-lt"/>
                <a:ea typeface="Yu Mincho" panose="02020400000000000000" pitchFamily="18" charset="-128"/>
              </a:rPr>
              <a:t>Uproszczony tor foniczny gitary transakustycznej</a:t>
            </a:r>
            <a:endParaRPr lang="pl-PL" sz="1200" i="1" dirty="0">
              <a:latin typeface="+mj-lt"/>
            </a:endParaRPr>
          </a:p>
        </p:txBody>
      </p:sp>
      <p:sp>
        <p:nvSpPr>
          <p:cNvPr id="10" name="pole tekstowe 9">
            <a:extLst>
              <a:ext uri="{FF2B5EF4-FFF2-40B4-BE49-F238E27FC236}">
                <a16:creationId xmlns:a16="http://schemas.microsoft.com/office/drawing/2014/main" id="{77D03E1F-6D88-9730-2D57-617A16182C0A}"/>
              </a:ext>
            </a:extLst>
          </p:cNvPr>
          <p:cNvSpPr txBox="1"/>
          <p:nvPr/>
        </p:nvSpPr>
        <p:spPr>
          <a:xfrm>
            <a:off x="11174851" y="449307"/>
            <a:ext cx="805218" cy="646331"/>
          </a:xfrm>
          <a:prstGeom prst="rect">
            <a:avLst/>
          </a:prstGeom>
          <a:noFill/>
        </p:spPr>
        <p:txBody>
          <a:bodyPr wrap="square" rtlCol="0">
            <a:spAutoFit/>
          </a:bodyPr>
          <a:lstStyle/>
          <a:p>
            <a:r>
              <a:rPr lang="pl-PL" sz="3500" dirty="0">
                <a:solidFill>
                  <a:srgbClr val="3C3C4C"/>
                </a:solidFill>
              </a:rPr>
              <a:t>4</a:t>
            </a:r>
          </a:p>
        </p:txBody>
      </p:sp>
      <p:sp>
        <p:nvSpPr>
          <p:cNvPr id="14" name="pole tekstowe 13">
            <a:extLst>
              <a:ext uri="{FF2B5EF4-FFF2-40B4-BE49-F238E27FC236}">
                <a16:creationId xmlns:a16="http://schemas.microsoft.com/office/drawing/2014/main" id="{3B857D45-B04A-E530-3DE0-26DAFAAAE236}"/>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extLst>
      <p:ext uri="{BB962C8B-B14F-4D97-AF65-F5344CB8AC3E}">
        <p14:creationId xmlns:p14="http://schemas.microsoft.com/office/powerpoint/2010/main" val="403591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19">
            <a:extLst>
              <a:ext uri="{FF2B5EF4-FFF2-40B4-BE49-F238E27FC236}">
                <a16:creationId xmlns:a16="http://schemas.microsoft.com/office/drawing/2014/main" id="{6E7512E2-2439-3B3C-759B-B0B993B32F24}"/>
              </a:ext>
            </a:extLst>
          </p:cNvPr>
          <p:cNvSpPr>
            <a:spLocks noGrp="1"/>
          </p:cNvSpPr>
          <p:nvPr>
            <p:ph type="title"/>
          </p:nvPr>
        </p:nvSpPr>
        <p:spPr>
          <a:xfrm>
            <a:off x="211931" y="182629"/>
            <a:ext cx="10515600" cy="824088"/>
          </a:xfrm>
          <a:effectLst>
            <a:outerShdw blurRad="50800" dist="25400" dir="2700000" algn="tl" rotWithShape="0">
              <a:prstClr val="black">
                <a:alpha val="40000"/>
              </a:prstClr>
            </a:outerShdw>
          </a:effectLst>
        </p:spPr>
        <p:txBody>
          <a:bodyPr/>
          <a:lstStyle/>
          <a:p>
            <a:r>
              <a:rPr lang="pl-PL" dirty="0">
                <a:latin typeface="Yu Gothic Medium" panose="020B0500000000000000" pitchFamily="34" charset="-128"/>
                <a:ea typeface="Yu Gothic Medium" panose="020B0500000000000000" pitchFamily="34" charset="-128"/>
              </a:rPr>
              <a:t>Pomiary pogłosów pomieszczeń</a:t>
            </a:r>
          </a:p>
        </p:txBody>
      </p:sp>
      <p:pic>
        <p:nvPicPr>
          <p:cNvPr id="5" name="Obraz 4" descr="Obraz zawierający tekst, podłoże, wewnątrz, sprzęt elektroniczny&#10;&#10;Opis wygenerowany automatycznie">
            <a:extLst>
              <a:ext uri="{FF2B5EF4-FFF2-40B4-BE49-F238E27FC236}">
                <a16:creationId xmlns:a16="http://schemas.microsoft.com/office/drawing/2014/main" id="{BB0A287F-EA77-4F53-79CA-18A13290190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1762" b="12941"/>
          <a:stretch/>
        </p:blipFill>
        <p:spPr bwMode="auto">
          <a:xfrm>
            <a:off x="494468" y="1813579"/>
            <a:ext cx="2283765" cy="3822942"/>
          </a:xfrm>
          <a:prstGeom prst="rect">
            <a:avLst/>
          </a:prstGeom>
          <a:ln>
            <a:noFill/>
          </a:ln>
          <a:extLst>
            <a:ext uri="{53640926-AAD7-44D8-BBD7-CCE9431645EC}">
              <a14:shadowObscured xmlns:a14="http://schemas.microsoft.com/office/drawing/2010/main"/>
            </a:ext>
          </a:extLst>
        </p:spPr>
      </p:pic>
      <p:pic>
        <p:nvPicPr>
          <p:cNvPr id="6" name="Obraz 5" descr="Obraz zawierający podłoże&#10;&#10;Opis wygenerowany automatycznie">
            <a:extLst>
              <a:ext uri="{FF2B5EF4-FFF2-40B4-BE49-F238E27FC236}">
                <a16:creationId xmlns:a16="http://schemas.microsoft.com/office/drawing/2014/main" id="{54431205-5D74-0429-6B5E-1ECD8637E850}"/>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35549" r="30837"/>
          <a:stretch/>
        </p:blipFill>
        <p:spPr bwMode="auto">
          <a:xfrm>
            <a:off x="9413604" y="1813580"/>
            <a:ext cx="2283928" cy="3822942"/>
          </a:xfrm>
          <a:prstGeom prst="rect">
            <a:avLst/>
          </a:prstGeom>
          <a:noFill/>
          <a:ln>
            <a:noFill/>
          </a:ln>
        </p:spPr>
      </p:pic>
      <p:pic>
        <p:nvPicPr>
          <p:cNvPr id="7" name="Obraz 6">
            <a:extLst>
              <a:ext uri="{FF2B5EF4-FFF2-40B4-BE49-F238E27FC236}">
                <a16:creationId xmlns:a16="http://schemas.microsoft.com/office/drawing/2014/main" id="{023D1435-6EDE-304B-411D-958B2F7769C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18337" r="23286"/>
          <a:stretch/>
        </p:blipFill>
        <p:spPr bwMode="auto">
          <a:xfrm rot="10800000">
            <a:off x="3613118" y="1813580"/>
            <a:ext cx="4965763" cy="3822942"/>
          </a:xfrm>
          <a:prstGeom prst="rect">
            <a:avLst/>
          </a:prstGeom>
          <a:noFill/>
          <a:ln>
            <a:noFill/>
          </a:ln>
        </p:spPr>
      </p:pic>
      <p:cxnSp>
        <p:nvCxnSpPr>
          <p:cNvPr id="9" name="Łącznik prosty ze strzałką 8">
            <a:extLst>
              <a:ext uri="{FF2B5EF4-FFF2-40B4-BE49-F238E27FC236}">
                <a16:creationId xmlns:a16="http://schemas.microsoft.com/office/drawing/2014/main" id="{D1381B9F-909A-855C-67DE-7C0FC87969EA}"/>
              </a:ext>
            </a:extLst>
          </p:cNvPr>
          <p:cNvCxnSpPr/>
          <p:nvPr/>
        </p:nvCxnSpPr>
        <p:spPr>
          <a:xfrm>
            <a:off x="4793876" y="3509682"/>
            <a:ext cx="0" cy="1546412"/>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Łącznik prosty ze strzałką 9">
            <a:extLst>
              <a:ext uri="{FF2B5EF4-FFF2-40B4-BE49-F238E27FC236}">
                <a16:creationId xmlns:a16="http://schemas.microsoft.com/office/drawing/2014/main" id="{8949CA72-0854-3C88-5107-7DE0491802DB}"/>
              </a:ext>
            </a:extLst>
          </p:cNvPr>
          <p:cNvCxnSpPr>
            <a:cxnSpLocks/>
          </p:cNvCxnSpPr>
          <p:nvPr/>
        </p:nvCxnSpPr>
        <p:spPr>
          <a:xfrm flipH="1">
            <a:off x="4876426" y="3509682"/>
            <a:ext cx="288962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pole tekstowe 13">
            <a:extLst>
              <a:ext uri="{FF2B5EF4-FFF2-40B4-BE49-F238E27FC236}">
                <a16:creationId xmlns:a16="http://schemas.microsoft.com/office/drawing/2014/main" id="{467DFA9F-E917-215F-0249-E409C7E61FF7}"/>
              </a:ext>
            </a:extLst>
          </p:cNvPr>
          <p:cNvSpPr txBox="1"/>
          <p:nvPr/>
        </p:nvSpPr>
        <p:spPr>
          <a:xfrm>
            <a:off x="6095999" y="3163652"/>
            <a:ext cx="869950" cy="400110"/>
          </a:xfrm>
          <a:prstGeom prst="rect">
            <a:avLst/>
          </a:prstGeom>
          <a:noFill/>
        </p:spPr>
        <p:txBody>
          <a:bodyPr wrap="square" rtlCol="0">
            <a:spAutoFit/>
          </a:bodyPr>
          <a:lstStyle/>
          <a:p>
            <a:r>
              <a:rPr lang="pl-PL" sz="2000" dirty="0">
                <a:solidFill>
                  <a:srgbClr val="FF0000"/>
                </a:solidFill>
                <a:effectLst>
                  <a:glow rad="63500">
                    <a:schemeClr val="bg1">
                      <a:alpha val="40000"/>
                    </a:schemeClr>
                  </a:glow>
                </a:effectLst>
              </a:rPr>
              <a:t>2 m</a:t>
            </a:r>
          </a:p>
        </p:txBody>
      </p:sp>
      <p:sp>
        <p:nvSpPr>
          <p:cNvPr id="15" name="pole tekstowe 14">
            <a:extLst>
              <a:ext uri="{FF2B5EF4-FFF2-40B4-BE49-F238E27FC236}">
                <a16:creationId xmlns:a16="http://schemas.microsoft.com/office/drawing/2014/main" id="{DCEDD0E8-9891-E546-B38C-EF10CD40C672}"/>
              </a:ext>
            </a:extLst>
          </p:cNvPr>
          <p:cNvSpPr txBox="1"/>
          <p:nvPr/>
        </p:nvSpPr>
        <p:spPr>
          <a:xfrm>
            <a:off x="4793876" y="4107552"/>
            <a:ext cx="869950" cy="400110"/>
          </a:xfrm>
          <a:prstGeom prst="rect">
            <a:avLst/>
          </a:prstGeom>
          <a:noFill/>
        </p:spPr>
        <p:txBody>
          <a:bodyPr wrap="square" rtlCol="0">
            <a:spAutoFit/>
          </a:bodyPr>
          <a:lstStyle/>
          <a:p>
            <a:r>
              <a:rPr lang="pl-PL" sz="2000" dirty="0">
                <a:solidFill>
                  <a:srgbClr val="FF0000"/>
                </a:solidFill>
                <a:effectLst>
                  <a:glow rad="63500">
                    <a:schemeClr val="bg1">
                      <a:alpha val="40000"/>
                    </a:schemeClr>
                  </a:glow>
                </a:effectLst>
              </a:rPr>
              <a:t>1 m</a:t>
            </a:r>
          </a:p>
        </p:txBody>
      </p:sp>
      <p:sp>
        <p:nvSpPr>
          <p:cNvPr id="16" name="pole tekstowe 15">
            <a:extLst>
              <a:ext uri="{FF2B5EF4-FFF2-40B4-BE49-F238E27FC236}">
                <a16:creationId xmlns:a16="http://schemas.microsoft.com/office/drawing/2014/main" id="{484F2481-15B3-D9CB-E203-D6C6B4E31744}"/>
              </a:ext>
            </a:extLst>
          </p:cNvPr>
          <p:cNvSpPr txBox="1"/>
          <p:nvPr/>
        </p:nvSpPr>
        <p:spPr>
          <a:xfrm>
            <a:off x="97290" y="5686979"/>
            <a:ext cx="3078120"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effectLst/>
                <a:latin typeface="+mj-lt"/>
                <a:ea typeface="Yu Mincho" panose="02020400000000000000" pitchFamily="18" charset="-128"/>
              </a:rPr>
              <a:t>Stanowisko pomiarowe – nagranie kontrolne </a:t>
            </a:r>
            <a:endParaRPr lang="pl-PL" sz="1200" i="1" dirty="0">
              <a:latin typeface="+mj-lt"/>
            </a:endParaRPr>
          </a:p>
        </p:txBody>
      </p:sp>
      <p:sp>
        <p:nvSpPr>
          <p:cNvPr id="17" name="pole tekstowe 16">
            <a:extLst>
              <a:ext uri="{FF2B5EF4-FFF2-40B4-BE49-F238E27FC236}">
                <a16:creationId xmlns:a16="http://schemas.microsoft.com/office/drawing/2014/main" id="{15392A87-6558-25BF-DF4D-ECC12F8567E5}"/>
              </a:ext>
            </a:extLst>
          </p:cNvPr>
          <p:cNvSpPr txBox="1"/>
          <p:nvPr/>
        </p:nvSpPr>
        <p:spPr>
          <a:xfrm>
            <a:off x="4556939" y="5686978"/>
            <a:ext cx="3078120"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effectLst/>
                <a:latin typeface="+mj-lt"/>
                <a:ea typeface="Yu Mincho" panose="02020400000000000000" pitchFamily="18" charset="-128"/>
              </a:rPr>
              <a:t>Pomiar kontrolny </a:t>
            </a:r>
            <a:endParaRPr lang="pl-PL" sz="1200" i="1" dirty="0">
              <a:latin typeface="+mj-lt"/>
            </a:endParaRPr>
          </a:p>
        </p:txBody>
      </p:sp>
      <p:sp>
        <p:nvSpPr>
          <p:cNvPr id="18" name="pole tekstowe 17">
            <a:extLst>
              <a:ext uri="{FF2B5EF4-FFF2-40B4-BE49-F238E27FC236}">
                <a16:creationId xmlns:a16="http://schemas.microsoft.com/office/drawing/2014/main" id="{4E8646D9-1767-E75E-021D-40670022429A}"/>
              </a:ext>
            </a:extLst>
          </p:cNvPr>
          <p:cNvSpPr txBox="1"/>
          <p:nvPr/>
        </p:nvSpPr>
        <p:spPr>
          <a:xfrm>
            <a:off x="9016590" y="5686979"/>
            <a:ext cx="3078120" cy="461665"/>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effectLst/>
                <a:latin typeface="+mj-lt"/>
                <a:ea typeface="Yu Mincho" panose="02020400000000000000" pitchFamily="18" charset="-128"/>
              </a:rPr>
              <a:t>Stanowisko pomiarowe – korytarz w skrzydle C na 4 piętrze </a:t>
            </a:r>
            <a:r>
              <a:rPr lang="pl-PL" sz="1200" i="1" dirty="0" err="1">
                <a:effectLst/>
                <a:latin typeface="+mj-lt"/>
                <a:ea typeface="Yu Mincho" panose="02020400000000000000" pitchFamily="18" charset="-128"/>
              </a:rPr>
              <a:t>WEiTI</a:t>
            </a:r>
            <a:r>
              <a:rPr lang="pl-PL" sz="1200" i="1" dirty="0">
                <a:effectLst/>
                <a:latin typeface="+mj-lt"/>
                <a:ea typeface="Yu Mincho" panose="02020400000000000000" pitchFamily="18" charset="-128"/>
              </a:rPr>
              <a:t>.</a:t>
            </a:r>
            <a:endParaRPr lang="pl-PL" sz="1200" i="1" dirty="0">
              <a:latin typeface="+mj-lt"/>
            </a:endParaRPr>
          </a:p>
        </p:txBody>
      </p:sp>
      <p:sp>
        <p:nvSpPr>
          <p:cNvPr id="13" name="pole tekstowe 12">
            <a:extLst>
              <a:ext uri="{FF2B5EF4-FFF2-40B4-BE49-F238E27FC236}">
                <a16:creationId xmlns:a16="http://schemas.microsoft.com/office/drawing/2014/main" id="{4E167E7D-D7E6-018F-110B-84DCF7C2D995}"/>
              </a:ext>
            </a:extLst>
          </p:cNvPr>
          <p:cNvSpPr txBox="1"/>
          <p:nvPr/>
        </p:nvSpPr>
        <p:spPr>
          <a:xfrm>
            <a:off x="11174851" y="449307"/>
            <a:ext cx="805218" cy="646331"/>
          </a:xfrm>
          <a:prstGeom prst="rect">
            <a:avLst/>
          </a:prstGeom>
          <a:noFill/>
        </p:spPr>
        <p:txBody>
          <a:bodyPr wrap="square" rtlCol="0">
            <a:spAutoFit/>
          </a:bodyPr>
          <a:lstStyle/>
          <a:p>
            <a:r>
              <a:rPr lang="pl-PL" sz="3500" dirty="0">
                <a:solidFill>
                  <a:srgbClr val="3C3C4C"/>
                </a:solidFill>
              </a:rPr>
              <a:t>5</a:t>
            </a:r>
          </a:p>
        </p:txBody>
      </p:sp>
      <p:sp>
        <p:nvSpPr>
          <p:cNvPr id="19" name="pole tekstowe 18">
            <a:extLst>
              <a:ext uri="{FF2B5EF4-FFF2-40B4-BE49-F238E27FC236}">
                <a16:creationId xmlns:a16="http://schemas.microsoft.com/office/drawing/2014/main" id="{2B6BD783-0CF0-FE6A-67AC-BF4DF5A146F7}"/>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extLst>
      <p:ext uri="{BB962C8B-B14F-4D97-AF65-F5344CB8AC3E}">
        <p14:creationId xmlns:p14="http://schemas.microsoft.com/office/powerpoint/2010/main" val="73622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ytuł 19">
            <a:extLst>
              <a:ext uri="{FF2B5EF4-FFF2-40B4-BE49-F238E27FC236}">
                <a16:creationId xmlns:a16="http://schemas.microsoft.com/office/drawing/2014/main" id="{5B92C82E-C08A-8002-B73B-3ABC9CA6D873}"/>
              </a:ext>
            </a:extLst>
          </p:cNvPr>
          <p:cNvSpPr>
            <a:spLocks noGrp="1"/>
          </p:cNvSpPr>
          <p:nvPr>
            <p:ph type="title"/>
          </p:nvPr>
        </p:nvSpPr>
        <p:spPr>
          <a:xfrm>
            <a:off x="213360" y="102977"/>
            <a:ext cx="10515600" cy="1002985"/>
          </a:xfrm>
          <a:effectLst>
            <a:outerShdw blurRad="50800" dist="25400" dir="2700000" algn="tl" rotWithShape="0">
              <a:prstClr val="black">
                <a:alpha val="40000"/>
              </a:prstClr>
            </a:outerShdw>
          </a:effectLst>
        </p:spPr>
        <p:txBody>
          <a:bodyPr>
            <a:normAutofit fontScale="90000"/>
          </a:bodyPr>
          <a:lstStyle/>
          <a:p>
            <a:r>
              <a:rPr lang="pl-PL" dirty="0">
                <a:latin typeface="Yu Gothic Medium" panose="020B0500000000000000" pitchFamily="34" charset="-128"/>
                <a:ea typeface="Yu Gothic Medium" panose="020B0500000000000000" pitchFamily="34" charset="-128"/>
              </a:rPr>
              <a:t>Wyniki pomiarów pogłosów pomieszczeń</a:t>
            </a:r>
          </a:p>
        </p:txBody>
      </p:sp>
      <p:pic>
        <p:nvPicPr>
          <p:cNvPr id="3" name="Obraz 2">
            <a:extLst>
              <a:ext uri="{FF2B5EF4-FFF2-40B4-BE49-F238E27FC236}">
                <a16:creationId xmlns:a16="http://schemas.microsoft.com/office/drawing/2014/main" id="{C176175B-534B-F3E8-B00C-9FDD1545878C}"/>
              </a:ext>
            </a:extLst>
          </p:cNvPr>
          <p:cNvPicPr>
            <a:picLocks noChangeAspect="1"/>
          </p:cNvPicPr>
          <p:nvPr/>
        </p:nvPicPr>
        <p:blipFill>
          <a:blip r:embed="rId3"/>
          <a:stretch>
            <a:fillRect/>
          </a:stretch>
        </p:blipFill>
        <p:spPr>
          <a:xfrm>
            <a:off x="764841" y="1135025"/>
            <a:ext cx="10662313" cy="5510250"/>
          </a:xfrm>
          <a:prstGeom prst="rect">
            <a:avLst/>
          </a:prstGeom>
          <a:effectLst>
            <a:outerShdw blurRad="50800" dist="25400" dir="2700000" algn="tl" rotWithShape="0">
              <a:prstClr val="black">
                <a:alpha val="40000"/>
              </a:prstClr>
            </a:outerShdw>
          </a:effectLst>
        </p:spPr>
      </p:pic>
      <p:sp>
        <p:nvSpPr>
          <p:cNvPr id="6" name="pole tekstowe 5">
            <a:extLst>
              <a:ext uri="{FF2B5EF4-FFF2-40B4-BE49-F238E27FC236}">
                <a16:creationId xmlns:a16="http://schemas.microsoft.com/office/drawing/2014/main" id="{5BEC702B-3B9A-F2CA-0570-D691B8A58E17}"/>
              </a:ext>
            </a:extLst>
          </p:cNvPr>
          <p:cNvSpPr txBox="1"/>
          <p:nvPr/>
        </p:nvSpPr>
        <p:spPr>
          <a:xfrm>
            <a:off x="3562217" y="6368276"/>
            <a:ext cx="5067563"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latin typeface="+mj-lt"/>
                <a:ea typeface="Yu Mincho" panose="02020400000000000000" pitchFamily="18" charset="-128"/>
              </a:rPr>
              <a:t>Przebiegi czasowe nagrań pomiarowych w sakli decybelowej.</a:t>
            </a:r>
            <a:endParaRPr lang="pl-PL" sz="1200" i="1" dirty="0">
              <a:latin typeface="+mj-lt"/>
            </a:endParaRPr>
          </a:p>
        </p:txBody>
      </p:sp>
      <p:sp>
        <p:nvSpPr>
          <p:cNvPr id="5" name="pole tekstowe 4">
            <a:extLst>
              <a:ext uri="{FF2B5EF4-FFF2-40B4-BE49-F238E27FC236}">
                <a16:creationId xmlns:a16="http://schemas.microsoft.com/office/drawing/2014/main" id="{EF4A69E6-74CB-DFF7-F49B-B2686C338B1F}"/>
              </a:ext>
            </a:extLst>
          </p:cNvPr>
          <p:cNvSpPr txBox="1"/>
          <p:nvPr/>
        </p:nvSpPr>
        <p:spPr>
          <a:xfrm>
            <a:off x="11173422" y="459631"/>
            <a:ext cx="805218" cy="646331"/>
          </a:xfrm>
          <a:prstGeom prst="rect">
            <a:avLst/>
          </a:prstGeom>
          <a:noFill/>
        </p:spPr>
        <p:txBody>
          <a:bodyPr wrap="square" rtlCol="0">
            <a:spAutoFit/>
          </a:bodyPr>
          <a:lstStyle/>
          <a:p>
            <a:r>
              <a:rPr lang="pl-PL" sz="3500" dirty="0">
                <a:solidFill>
                  <a:srgbClr val="3C3C4C"/>
                </a:solidFill>
              </a:rPr>
              <a:t>6</a:t>
            </a:r>
          </a:p>
        </p:txBody>
      </p:sp>
      <p:sp>
        <p:nvSpPr>
          <p:cNvPr id="7" name="pole tekstowe 6">
            <a:extLst>
              <a:ext uri="{FF2B5EF4-FFF2-40B4-BE49-F238E27FC236}">
                <a16:creationId xmlns:a16="http://schemas.microsoft.com/office/drawing/2014/main" id="{18D3D90C-1ECA-ABC8-3B9D-D36ED6C7B4BF}"/>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extLst>
      <p:ext uri="{BB962C8B-B14F-4D97-AF65-F5344CB8AC3E}">
        <p14:creationId xmlns:p14="http://schemas.microsoft.com/office/powerpoint/2010/main" val="144051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81DBA1-1D89-D785-F0BB-873CE7469645}"/>
              </a:ext>
            </a:extLst>
          </p:cNvPr>
          <p:cNvSpPr>
            <a:spLocks noGrp="1"/>
          </p:cNvSpPr>
          <p:nvPr>
            <p:ph type="title"/>
          </p:nvPr>
        </p:nvSpPr>
        <p:spPr>
          <a:xfrm>
            <a:off x="211931" y="203740"/>
            <a:ext cx="10515600" cy="839593"/>
          </a:xfrm>
          <a:effectLst>
            <a:outerShdw blurRad="50800" dist="25400" dir="2700000" algn="tl" rotWithShape="0">
              <a:prstClr val="black">
                <a:alpha val="40000"/>
              </a:prstClr>
            </a:outerShdw>
          </a:effectLst>
        </p:spPr>
        <p:txBody>
          <a:bodyPr/>
          <a:lstStyle/>
          <a:p>
            <a:r>
              <a:rPr lang="pl-PL" dirty="0">
                <a:latin typeface="Yu Gothic Medium" panose="020B0500000000000000" pitchFamily="34" charset="-128"/>
                <a:ea typeface="Yu Gothic Medium" panose="020B0500000000000000" pitchFamily="34" charset="-128"/>
              </a:rPr>
              <a:t>Budowa toru fonicznego</a:t>
            </a:r>
          </a:p>
        </p:txBody>
      </p:sp>
      <p:pic>
        <p:nvPicPr>
          <p:cNvPr id="5" name="Obraz 4">
            <a:extLst>
              <a:ext uri="{FF2B5EF4-FFF2-40B4-BE49-F238E27FC236}">
                <a16:creationId xmlns:a16="http://schemas.microsoft.com/office/drawing/2014/main" id="{0DA6AB59-CC07-A5C3-7C48-4BD7D72A9F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513" y="1324426"/>
            <a:ext cx="2333525" cy="4653841"/>
          </a:xfrm>
          <a:prstGeom prst="rect">
            <a:avLst/>
          </a:prstGeom>
          <a:noFill/>
          <a:ln>
            <a:noFill/>
          </a:ln>
          <a:effectLst>
            <a:outerShdw blurRad="50800" dist="25400" dir="2700000" algn="tl" rotWithShape="0">
              <a:prstClr val="black">
                <a:alpha val="40000"/>
              </a:prstClr>
            </a:outerShdw>
          </a:effectLst>
        </p:spPr>
      </p:pic>
      <p:pic>
        <p:nvPicPr>
          <p:cNvPr id="9" name="Obraz 8">
            <a:extLst>
              <a:ext uri="{FF2B5EF4-FFF2-40B4-BE49-F238E27FC236}">
                <a16:creationId xmlns:a16="http://schemas.microsoft.com/office/drawing/2014/main" id="{0AF4FF01-30A4-BD74-5DB8-8AC3CB9D4B97}"/>
              </a:ext>
            </a:extLst>
          </p:cNvPr>
          <p:cNvPicPr>
            <a:picLocks noChangeAspect="1"/>
          </p:cNvPicPr>
          <p:nvPr/>
        </p:nvPicPr>
        <p:blipFill>
          <a:blip r:embed="rId4"/>
          <a:stretch>
            <a:fillRect/>
          </a:stretch>
        </p:blipFill>
        <p:spPr>
          <a:xfrm>
            <a:off x="673645" y="4451912"/>
            <a:ext cx="2170634" cy="1627975"/>
          </a:xfrm>
          <a:prstGeom prst="rect">
            <a:avLst/>
          </a:prstGeom>
          <a:effectLst>
            <a:outerShdw blurRad="50800" dist="38100" dir="2700000" algn="tl" rotWithShape="0">
              <a:prstClr val="black">
                <a:alpha val="40000"/>
              </a:prstClr>
            </a:outerShdw>
          </a:effectLst>
        </p:spPr>
      </p:pic>
      <p:pic>
        <p:nvPicPr>
          <p:cNvPr id="11" name="Obraz 10" descr="Obraz zawierający tekst, sprzęt elektroniczny, obwód&#10;&#10;Opis wygenerowany automatycznie">
            <a:extLst>
              <a:ext uri="{FF2B5EF4-FFF2-40B4-BE49-F238E27FC236}">
                <a16:creationId xmlns:a16="http://schemas.microsoft.com/office/drawing/2014/main" id="{F1329FF0-892C-9FCE-8599-6FB9336F3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9000" y="2019315"/>
            <a:ext cx="3483728" cy="3498386"/>
          </a:xfrm>
          <a:prstGeom prst="rect">
            <a:avLst/>
          </a:prstGeom>
          <a:effectLst>
            <a:outerShdw blurRad="50800" dist="38100" dir="2700000" algn="tl" rotWithShape="0">
              <a:prstClr val="black">
                <a:alpha val="40000"/>
              </a:prstClr>
            </a:outerShdw>
          </a:effectLst>
        </p:spPr>
      </p:pic>
      <p:pic>
        <p:nvPicPr>
          <p:cNvPr id="13" name="Obraz 12" descr="Obraz zawierający sprzęt elektroniczny&#10;&#10;Opis wygenerowany automatycznie">
            <a:extLst>
              <a:ext uri="{FF2B5EF4-FFF2-40B4-BE49-F238E27FC236}">
                <a16:creationId xmlns:a16="http://schemas.microsoft.com/office/drawing/2014/main" id="{612AB4B3-D67F-8FD9-E18E-2F307154062A}"/>
              </a:ext>
            </a:extLst>
          </p:cNvPr>
          <p:cNvPicPr>
            <a:picLocks noChangeAspect="1"/>
          </p:cNvPicPr>
          <p:nvPr/>
        </p:nvPicPr>
        <p:blipFill rotWithShape="1">
          <a:blip r:embed="rId6">
            <a:extLst>
              <a:ext uri="{28A0092B-C50C-407E-A947-70E740481C1C}">
                <a14:useLocalDpi xmlns:a14="http://schemas.microsoft.com/office/drawing/2010/main" val="0"/>
              </a:ext>
            </a:extLst>
          </a:blip>
          <a:srcRect l="16113" r="11226"/>
          <a:stretch/>
        </p:blipFill>
        <p:spPr>
          <a:xfrm>
            <a:off x="683840" y="1594302"/>
            <a:ext cx="2681795" cy="2152059"/>
          </a:xfrm>
          <a:prstGeom prst="rect">
            <a:avLst/>
          </a:prstGeom>
          <a:effectLst>
            <a:outerShdw blurRad="50800" dist="38100" dir="2700000" algn="tl" rotWithShape="0">
              <a:prstClr val="black">
                <a:alpha val="40000"/>
              </a:prstClr>
            </a:outerShdw>
          </a:effectLst>
        </p:spPr>
      </p:pic>
      <p:cxnSp>
        <p:nvCxnSpPr>
          <p:cNvPr id="7" name="Łącznik prosty ze strzałką 6">
            <a:extLst>
              <a:ext uri="{FF2B5EF4-FFF2-40B4-BE49-F238E27FC236}">
                <a16:creationId xmlns:a16="http://schemas.microsoft.com/office/drawing/2014/main" id="{708BC1C2-C17B-43B0-AFB4-9FF95534F48D}"/>
              </a:ext>
            </a:extLst>
          </p:cNvPr>
          <p:cNvCxnSpPr>
            <a:cxnSpLocks/>
          </p:cNvCxnSpPr>
          <p:nvPr/>
        </p:nvCxnSpPr>
        <p:spPr>
          <a:xfrm>
            <a:off x="2987664" y="5130547"/>
            <a:ext cx="2358059" cy="5879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Łącznik prosty ze strzałką 9">
            <a:extLst>
              <a:ext uri="{FF2B5EF4-FFF2-40B4-BE49-F238E27FC236}">
                <a16:creationId xmlns:a16="http://schemas.microsoft.com/office/drawing/2014/main" id="{D27D2AA1-D0ED-487D-5234-46B92A26437D}"/>
              </a:ext>
            </a:extLst>
          </p:cNvPr>
          <p:cNvCxnSpPr>
            <a:cxnSpLocks/>
          </p:cNvCxnSpPr>
          <p:nvPr/>
        </p:nvCxnSpPr>
        <p:spPr>
          <a:xfrm flipH="1">
            <a:off x="7503038" y="3964062"/>
            <a:ext cx="108070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Łącznik prosty ze strzałką 16">
            <a:extLst>
              <a:ext uri="{FF2B5EF4-FFF2-40B4-BE49-F238E27FC236}">
                <a16:creationId xmlns:a16="http://schemas.microsoft.com/office/drawing/2014/main" id="{44DEE70E-6B84-4642-CE5B-1D1A86D7AE3D}"/>
              </a:ext>
            </a:extLst>
          </p:cNvPr>
          <p:cNvCxnSpPr>
            <a:cxnSpLocks/>
          </p:cNvCxnSpPr>
          <p:nvPr/>
        </p:nvCxnSpPr>
        <p:spPr>
          <a:xfrm>
            <a:off x="2969358" y="3263703"/>
            <a:ext cx="2412889" cy="17084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0DEB3934-53FA-C55F-88DC-63AF01DBA285}"/>
              </a:ext>
            </a:extLst>
          </p:cNvPr>
          <p:cNvSpPr txBox="1"/>
          <p:nvPr/>
        </p:nvSpPr>
        <p:spPr>
          <a:xfrm>
            <a:off x="3562217" y="6079887"/>
            <a:ext cx="5067563"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latin typeface="+mj-lt"/>
                <a:ea typeface="Yu Mincho" panose="02020400000000000000" pitchFamily="18" charset="-128"/>
              </a:rPr>
              <a:t>Tor foniczny gitary transakustycznej.</a:t>
            </a:r>
            <a:endParaRPr lang="pl-PL" sz="1200" i="1" dirty="0">
              <a:latin typeface="+mj-lt"/>
            </a:endParaRPr>
          </a:p>
        </p:txBody>
      </p:sp>
      <p:sp>
        <p:nvSpPr>
          <p:cNvPr id="21" name="pole tekstowe 20">
            <a:extLst>
              <a:ext uri="{FF2B5EF4-FFF2-40B4-BE49-F238E27FC236}">
                <a16:creationId xmlns:a16="http://schemas.microsoft.com/office/drawing/2014/main" id="{E10FA3FF-E123-0065-9A52-9640D928BF3A}"/>
              </a:ext>
            </a:extLst>
          </p:cNvPr>
          <p:cNvSpPr txBox="1"/>
          <p:nvPr/>
        </p:nvSpPr>
        <p:spPr>
          <a:xfrm>
            <a:off x="278160" y="3825563"/>
            <a:ext cx="3029100"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latin typeface="+mj-lt"/>
                <a:ea typeface="Yu Mincho" panose="02020400000000000000" pitchFamily="18" charset="-128"/>
              </a:rPr>
              <a:t>Wzmacniacz Audio PAM8610.</a:t>
            </a:r>
            <a:endParaRPr lang="pl-PL" sz="1200" i="1" dirty="0">
              <a:latin typeface="+mj-lt"/>
            </a:endParaRPr>
          </a:p>
        </p:txBody>
      </p:sp>
      <p:sp>
        <p:nvSpPr>
          <p:cNvPr id="23" name="pole tekstowe 22">
            <a:extLst>
              <a:ext uri="{FF2B5EF4-FFF2-40B4-BE49-F238E27FC236}">
                <a16:creationId xmlns:a16="http://schemas.microsoft.com/office/drawing/2014/main" id="{C3DF61DA-2F92-73D4-9C00-DE70FE157130}"/>
              </a:ext>
            </a:extLst>
          </p:cNvPr>
          <p:cNvSpPr txBox="1"/>
          <p:nvPr/>
        </p:nvSpPr>
        <p:spPr>
          <a:xfrm>
            <a:off x="403239" y="6107946"/>
            <a:ext cx="2584425"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latin typeface="+mj-lt"/>
                <a:ea typeface="Yu Mincho" panose="02020400000000000000" pitchFamily="18" charset="-128"/>
              </a:rPr>
              <a:t>Głośnik wibracyjny MONACOR EX-40/8.</a:t>
            </a:r>
            <a:endParaRPr lang="pl-PL" sz="1200" i="1" dirty="0">
              <a:latin typeface="+mj-lt"/>
            </a:endParaRPr>
          </a:p>
        </p:txBody>
      </p:sp>
      <p:sp>
        <p:nvSpPr>
          <p:cNvPr id="24" name="pole tekstowe 23">
            <a:extLst>
              <a:ext uri="{FF2B5EF4-FFF2-40B4-BE49-F238E27FC236}">
                <a16:creationId xmlns:a16="http://schemas.microsoft.com/office/drawing/2014/main" id="{DC3DBFCB-0C4A-590D-CF34-106743361B2C}"/>
              </a:ext>
            </a:extLst>
          </p:cNvPr>
          <p:cNvSpPr txBox="1"/>
          <p:nvPr/>
        </p:nvSpPr>
        <p:spPr>
          <a:xfrm>
            <a:off x="9152557" y="5742821"/>
            <a:ext cx="2566119"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latin typeface="+mj-lt"/>
                <a:ea typeface="Yu Mincho" panose="02020400000000000000" pitchFamily="18" charset="-128"/>
              </a:rPr>
              <a:t>Mikrokontroler </a:t>
            </a:r>
            <a:r>
              <a:rPr lang="pl-PL" sz="1200" i="1" dirty="0" err="1">
                <a:latin typeface="+mj-lt"/>
                <a:ea typeface="Yu Mincho" panose="02020400000000000000" pitchFamily="18" charset="-128"/>
              </a:rPr>
              <a:t>Nucleo</a:t>
            </a:r>
            <a:r>
              <a:rPr lang="pl-PL" sz="1200" i="1" dirty="0">
                <a:latin typeface="+mj-lt"/>
                <a:ea typeface="Yu Mincho" panose="02020400000000000000" pitchFamily="18" charset="-128"/>
              </a:rPr>
              <a:t> STM32L476RG</a:t>
            </a:r>
            <a:endParaRPr lang="pl-PL" sz="1200" i="1" dirty="0">
              <a:latin typeface="+mj-lt"/>
            </a:endParaRPr>
          </a:p>
        </p:txBody>
      </p:sp>
      <p:sp>
        <p:nvSpPr>
          <p:cNvPr id="14" name="pole tekstowe 13">
            <a:extLst>
              <a:ext uri="{FF2B5EF4-FFF2-40B4-BE49-F238E27FC236}">
                <a16:creationId xmlns:a16="http://schemas.microsoft.com/office/drawing/2014/main" id="{077FCEDF-D315-F0AA-A0AD-A2E53E4F2187}"/>
              </a:ext>
            </a:extLst>
          </p:cNvPr>
          <p:cNvSpPr txBox="1"/>
          <p:nvPr/>
        </p:nvSpPr>
        <p:spPr>
          <a:xfrm>
            <a:off x="11174851" y="449307"/>
            <a:ext cx="805218" cy="646331"/>
          </a:xfrm>
          <a:prstGeom prst="rect">
            <a:avLst/>
          </a:prstGeom>
          <a:noFill/>
        </p:spPr>
        <p:txBody>
          <a:bodyPr wrap="square" rtlCol="0">
            <a:spAutoFit/>
          </a:bodyPr>
          <a:lstStyle/>
          <a:p>
            <a:r>
              <a:rPr lang="pl-PL" sz="3500" dirty="0">
                <a:solidFill>
                  <a:srgbClr val="3C3C4C"/>
                </a:solidFill>
              </a:rPr>
              <a:t>7</a:t>
            </a:r>
          </a:p>
        </p:txBody>
      </p:sp>
      <p:sp>
        <p:nvSpPr>
          <p:cNvPr id="15" name="pole tekstowe 14">
            <a:extLst>
              <a:ext uri="{FF2B5EF4-FFF2-40B4-BE49-F238E27FC236}">
                <a16:creationId xmlns:a16="http://schemas.microsoft.com/office/drawing/2014/main" id="{4845FCC2-67E9-0275-5FAE-12629479CED1}"/>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extLst>
      <p:ext uri="{BB962C8B-B14F-4D97-AF65-F5344CB8AC3E}">
        <p14:creationId xmlns:p14="http://schemas.microsoft.com/office/powerpoint/2010/main" val="2999703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ytuł 7">
            <a:extLst>
              <a:ext uri="{FF2B5EF4-FFF2-40B4-BE49-F238E27FC236}">
                <a16:creationId xmlns:a16="http://schemas.microsoft.com/office/drawing/2014/main" id="{65181395-00CA-CE20-A504-46E50350850D}"/>
              </a:ext>
            </a:extLst>
          </p:cNvPr>
          <p:cNvSpPr>
            <a:spLocks noGrp="1"/>
          </p:cNvSpPr>
          <p:nvPr>
            <p:ph type="title"/>
          </p:nvPr>
        </p:nvSpPr>
        <p:spPr>
          <a:xfrm>
            <a:off x="211931" y="193849"/>
            <a:ext cx="9478430" cy="873106"/>
          </a:xfrm>
          <a:effectLst>
            <a:outerShdw blurRad="50800" dist="25400" dir="2700000" algn="tl" rotWithShape="0">
              <a:prstClr val="black">
                <a:alpha val="40000"/>
              </a:prstClr>
            </a:outerShdw>
          </a:effectLst>
        </p:spPr>
        <p:txBody>
          <a:bodyPr>
            <a:noAutofit/>
          </a:bodyPr>
          <a:lstStyle/>
          <a:p>
            <a:r>
              <a:rPr lang="pl-PL" dirty="0">
                <a:latin typeface="Yu Gothic Medium" panose="020B0500000000000000" pitchFamily="34" charset="-128"/>
                <a:ea typeface="Yu Gothic Medium" panose="020B0500000000000000" pitchFamily="34" charset="-128"/>
              </a:rPr>
              <a:t>Układ </a:t>
            </a:r>
            <a:r>
              <a:rPr lang="pl-PL" dirty="0" err="1">
                <a:latin typeface="Yu Gothic Medium" panose="020B0500000000000000" pitchFamily="34" charset="-128"/>
                <a:ea typeface="Yu Gothic Medium" panose="020B0500000000000000" pitchFamily="34" charset="-128"/>
              </a:rPr>
              <a:t>podnosząco</a:t>
            </a:r>
            <a:r>
              <a:rPr lang="pl-PL" dirty="0">
                <a:latin typeface="Yu Gothic Medium" panose="020B0500000000000000" pitchFamily="34" charset="-128"/>
                <a:ea typeface="Yu Gothic Medium" panose="020B0500000000000000" pitchFamily="34" charset="-128"/>
              </a:rPr>
              <a:t>-wzmacniający</a:t>
            </a:r>
          </a:p>
        </p:txBody>
      </p:sp>
      <mc:AlternateContent xmlns:mc="http://schemas.openxmlformats.org/markup-compatibility/2006" xmlns:a14="http://schemas.microsoft.com/office/drawing/2010/main">
        <mc:Choice Requires="a14">
          <p:sp>
            <p:nvSpPr>
              <p:cNvPr id="10" name="Symbol zastępczy zawartości 9">
                <a:extLst>
                  <a:ext uri="{FF2B5EF4-FFF2-40B4-BE49-F238E27FC236}">
                    <a16:creationId xmlns:a16="http://schemas.microsoft.com/office/drawing/2014/main" id="{F2679279-D664-C2A5-1908-E9FAA6953EAD}"/>
                  </a:ext>
                </a:extLst>
              </p:cNvPr>
              <p:cNvSpPr>
                <a:spLocks noGrp="1"/>
              </p:cNvSpPr>
              <p:nvPr>
                <p:ph sz="half" idx="2"/>
              </p:nvPr>
            </p:nvSpPr>
            <p:spPr>
              <a:xfrm>
                <a:off x="408241" y="4771545"/>
                <a:ext cx="3965703" cy="1811594"/>
              </a:xfrm>
              <a:effectLst>
                <a:outerShdw blurRad="50800" dist="25400" dir="2700000" algn="tl" rotWithShape="0">
                  <a:prstClr val="black">
                    <a:alpha val="35000"/>
                  </a:prstClr>
                </a:outerShdw>
              </a:effectLst>
            </p:spPr>
            <p:txBody>
              <a:bodyPr>
                <a:normAutofit/>
              </a:bodyPr>
              <a:lstStyle/>
              <a:p>
                <a14:m>
                  <m:oMath xmlns:m="http://schemas.openxmlformats.org/officeDocument/2006/math">
                    <m:sSub>
                      <m:sSubPr>
                        <m:ctrlPr>
                          <a:rPr lang="pl-PL" sz="2400" b="0" i="1" smtClean="0">
                            <a:effectLst/>
                            <a:latin typeface="Cambria Math" panose="02040503050406030204" pitchFamily="18" charset="0"/>
                          </a:rPr>
                        </m:ctrlPr>
                      </m:sSubPr>
                      <m:e>
                        <m:r>
                          <a:rPr lang="pl-PL" sz="2400" b="0" i="1" smtClean="0">
                            <a:effectLst/>
                            <a:latin typeface="Cambria Math" panose="02040503050406030204" pitchFamily="18" charset="0"/>
                          </a:rPr>
                          <m:t>𝑓</m:t>
                        </m:r>
                      </m:e>
                      <m:sub>
                        <m:r>
                          <a:rPr lang="pl-PL" sz="2400" b="0" i="1" smtClean="0">
                            <a:effectLst/>
                            <a:latin typeface="Cambria Math" panose="02040503050406030204" pitchFamily="18" charset="0"/>
                          </a:rPr>
                          <m:t>𝑑</m:t>
                        </m:r>
                      </m:sub>
                    </m:sSub>
                    <m:r>
                      <a:rPr lang="pl-PL" sz="2400" b="0" i="1" smtClean="0">
                        <a:effectLst/>
                        <a:latin typeface="Cambria Math" panose="02040503050406030204" pitchFamily="18" charset="0"/>
                      </a:rPr>
                      <m:t>=20,87 </m:t>
                    </m:r>
                    <m:r>
                      <a:rPr lang="pl-PL" sz="2400" b="0" i="1" smtClean="0">
                        <a:effectLst/>
                        <a:latin typeface="Cambria Math" panose="02040503050406030204" pitchFamily="18" charset="0"/>
                      </a:rPr>
                      <m:t>𝐻𝑧</m:t>
                    </m:r>
                  </m:oMath>
                </a14:m>
                <a:endParaRPr lang="pl-PL" sz="2400" b="0" dirty="0">
                  <a:effectLst/>
                </a:endParaRPr>
              </a:p>
              <a:p>
                <a14:m>
                  <m:oMath xmlns:m="http://schemas.openxmlformats.org/officeDocument/2006/math">
                    <m:sSub>
                      <m:sSubPr>
                        <m:ctrlPr>
                          <a:rPr lang="pl-PL" sz="2400" b="0" i="1" smtClean="0">
                            <a:effectLst/>
                            <a:latin typeface="Cambria Math" panose="02040503050406030204" pitchFamily="18" charset="0"/>
                          </a:rPr>
                        </m:ctrlPr>
                      </m:sSubPr>
                      <m:e>
                        <m:r>
                          <a:rPr lang="pl-PL" sz="2400" b="0" i="1" smtClean="0">
                            <a:effectLst/>
                            <a:latin typeface="Cambria Math" panose="02040503050406030204" pitchFamily="18" charset="0"/>
                          </a:rPr>
                          <m:t>𝑓</m:t>
                        </m:r>
                      </m:e>
                      <m:sub>
                        <m:r>
                          <a:rPr lang="pl-PL" sz="2400" b="0" i="1" smtClean="0">
                            <a:effectLst/>
                            <a:latin typeface="Cambria Math" panose="02040503050406030204" pitchFamily="18" charset="0"/>
                          </a:rPr>
                          <m:t>𝑔</m:t>
                        </m:r>
                      </m:sub>
                    </m:sSub>
                    <m:r>
                      <a:rPr lang="pl-PL" sz="2400" b="0" i="1" smtClean="0">
                        <a:effectLst/>
                        <a:latin typeface="Cambria Math" panose="02040503050406030204" pitchFamily="18" charset="0"/>
                      </a:rPr>
                      <m:t>=20,19 </m:t>
                    </m:r>
                    <m:r>
                      <a:rPr lang="pl-PL" sz="2400" b="0" i="1" smtClean="0">
                        <a:effectLst/>
                        <a:latin typeface="Cambria Math" panose="02040503050406030204" pitchFamily="18" charset="0"/>
                      </a:rPr>
                      <m:t>𝑘𝐻𝑧</m:t>
                    </m:r>
                  </m:oMath>
                </a14:m>
                <a:endParaRPr lang="pl-PL" sz="2400" dirty="0">
                  <a:effectLst/>
                </a:endParaRPr>
              </a:p>
              <a:p>
                <a14:m>
                  <m:oMath xmlns:m="http://schemas.openxmlformats.org/officeDocument/2006/math">
                    <m:sSub>
                      <m:sSubPr>
                        <m:ctrlPr>
                          <a:rPr lang="pl-PL" sz="2400" b="0" i="1" smtClean="0">
                            <a:effectLst/>
                            <a:latin typeface="Cambria Math" panose="02040503050406030204" pitchFamily="18" charset="0"/>
                          </a:rPr>
                        </m:ctrlPr>
                      </m:sSubPr>
                      <m:e>
                        <m:r>
                          <a:rPr lang="pl-PL" sz="2400" b="0" i="1" smtClean="0">
                            <a:effectLst/>
                            <a:latin typeface="Cambria Math" panose="02040503050406030204" pitchFamily="18" charset="0"/>
                          </a:rPr>
                          <m:t>𝑘</m:t>
                        </m:r>
                      </m:e>
                      <m:sub>
                        <m:r>
                          <a:rPr lang="pl-PL" sz="2400" b="0" i="1" smtClean="0">
                            <a:effectLst/>
                            <a:latin typeface="Cambria Math" panose="02040503050406030204" pitchFamily="18" charset="0"/>
                          </a:rPr>
                          <m:t>𝑢</m:t>
                        </m:r>
                      </m:sub>
                    </m:sSub>
                    <m:r>
                      <a:rPr lang="pl-PL" sz="2400" b="0" i="1" smtClean="0">
                        <a:effectLst/>
                        <a:latin typeface="Cambria Math" panose="02040503050406030204" pitchFamily="18" charset="0"/>
                      </a:rPr>
                      <m:t>=1,65 </m:t>
                    </m:r>
                    <m:f>
                      <m:fPr>
                        <m:ctrlPr>
                          <a:rPr lang="pl-PL" sz="2400" b="0" i="1" smtClean="0">
                            <a:effectLst/>
                            <a:latin typeface="Cambria Math" panose="02040503050406030204" pitchFamily="18" charset="0"/>
                          </a:rPr>
                        </m:ctrlPr>
                      </m:fPr>
                      <m:num>
                        <m:r>
                          <a:rPr lang="pl-PL" sz="2400" b="0" i="1" smtClean="0">
                            <a:effectLst/>
                            <a:latin typeface="Cambria Math" panose="02040503050406030204" pitchFamily="18" charset="0"/>
                          </a:rPr>
                          <m:t>𝑉</m:t>
                        </m:r>
                      </m:num>
                      <m:den>
                        <m:r>
                          <a:rPr lang="pl-PL" sz="2400" b="0" i="1" smtClean="0">
                            <a:effectLst/>
                            <a:latin typeface="Cambria Math" panose="02040503050406030204" pitchFamily="18" charset="0"/>
                          </a:rPr>
                          <m:t>𝑉</m:t>
                        </m:r>
                      </m:den>
                    </m:f>
                  </m:oMath>
                </a14:m>
                <a:endParaRPr lang="pl-PL" sz="2400" dirty="0">
                  <a:effectLst/>
                </a:endParaRPr>
              </a:p>
            </p:txBody>
          </p:sp>
        </mc:Choice>
        <mc:Fallback xmlns="">
          <p:sp>
            <p:nvSpPr>
              <p:cNvPr id="10" name="Symbol zastępczy zawartości 9">
                <a:extLst>
                  <a:ext uri="{FF2B5EF4-FFF2-40B4-BE49-F238E27FC236}">
                    <a16:creationId xmlns:a16="http://schemas.microsoft.com/office/drawing/2014/main" id="{F2679279-D664-C2A5-1908-E9FAA6953EAD}"/>
                  </a:ext>
                </a:extLst>
              </p:cNvPr>
              <p:cNvSpPr>
                <a:spLocks noGrp="1" noRot="1" noChangeAspect="1" noMove="1" noResize="1" noEditPoints="1" noAdjustHandles="1" noChangeArrowheads="1" noChangeShapeType="1" noTextEdit="1"/>
              </p:cNvSpPr>
              <p:nvPr>
                <p:ph sz="half" idx="2"/>
              </p:nvPr>
            </p:nvSpPr>
            <p:spPr>
              <a:xfrm>
                <a:off x="408241" y="4771545"/>
                <a:ext cx="3965703" cy="1811594"/>
              </a:xfrm>
              <a:blipFill>
                <a:blip r:embed="rId2"/>
                <a:stretch>
                  <a:fillRect/>
                </a:stretch>
              </a:blipFill>
              <a:effectLst>
                <a:outerShdw blurRad="50800" dist="25400" dir="2700000" algn="tl" rotWithShape="0">
                  <a:prstClr val="black">
                    <a:alpha val="35000"/>
                  </a:prstClr>
                </a:outerShdw>
              </a:effectLst>
            </p:spPr>
            <p:txBody>
              <a:bodyPr/>
              <a:lstStyle/>
              <a:p>
                <a:r>
                  <a:rPr lang="pl-PL">
                    <a:noFill/>
                  </a:rPr>
                  <a:t> </a:t>
                </a:r>
              </a:p>
            </p:txBody>
          </p:sp>
        </mc:Fallback>
      </mc:AlternateContent>
      <p:pic>
        <p:nvPicPr>
          <p:cNvPr id="16" name="Obraz 15">
            <a:extLst>
              <a:ext uri="{FF2B5EF4-FFF2-40B4-BE49-F238E27FC236}">
                <a16:creationId xmlns:a16="http://schemas.microsoft.com/office/drawing/2014/main" id="{2F18BF07-FA2B-DBD0-7C97-501FD1B2CEC4}"/>
              </a:ext>
            </a:extLst>
          </p:cNvPr>
          <p:cNvPicPr>
            <a:picLocks noChangeAspect="1"/>
          </p:cNvPicPr>
          <p:nvPr/>
        </p:nvPicPr>
        <p:blipFill rotWithShape="1">
          <a:blip r:embed="rId3"/>
          <a:srcRect l="8819" r="9453"/>
          <a:stretch/>
        </p:blipFill>
        <p:spPr>
          <a:xfrm>
            <a:off x="408241" y="1237141"/>
            <a:ext cx="4945885" cy="3016349"/>
          </a:xfrm>
          <a:prstGeom prst="rect">
            <a:avLst/>
          </a:prstGeom>
          <a:effectLst>
            <a:outerShdw blurRad="50800" dist="25400" dir="2700000" algn="tl" rotWithShape="0">
              <a:prstClr val="black">
                <a:alpha val="35000"/>
              </a:prstClr>
            </a:outerShdw>
          </a:effectLst>
        </p:spPr>
      </p:pic>
      <p:pic>
        <p:nvPicPr>
          <p:cNvPr id="20" name="Obraz 19">
            <a:extLst>
              <a:ext uri="{FF2B5EF4-FFF2-40B4-BE49-F238E27FC236}">
                <a16:creationId xmlns:a16="http://schemas.microsoft.com/office/drawing/2014/main" id="{57CF4E86-FDCE-6F47-3111-C71A9E795071}"/>
              </a:ext>
            </a:extLst>
          </p:cNvPr>
          <p:cNvPicPr>
            <a:picLocks noChangeAspect="1"/>
          </p:cNvPicPr>
          <p:nvPr/>
        </p:nvPicPr>
        <p:blipFill>
          <a:blip r:embed="rId4"/>
          <a:stretch>
            <a:fillRect/>
          </a:stretch>
        </p:blipFill>
        <p:spPr>
          <a:xfrm>
            <a:off x="7239000" y="1249536"/>
            <a:ext cx="4323777" cy="2737049"/>
          </a:xfrm>
          <a:prstGeom prst="rect">
            <a:avLst/>
          </a:prstGeom>
          <a:effectLst>
            <a:outerShdw blurRad="50800" dist="25400" dir="2700000" algn="tl" rotWithShape="0">
              <a:prstClr val="black">
                <a:alpha val="35000"/>
              </a:prstClr>
            </a:outerShdw>
          </a:effectLst>
        </p:spPr>
      </p:pic>
      <p:pic>
        <p:nvPicPr>
          <p:cNvPr id="22" name="Obraz 21">
            <a:extLst>
              <a:ext uri="{FF2B5EF4-FFF2-40B4-BE49-F238E27FC236}">
                <a16:creationId xmlns:a16="http://schemas.microsoft.com/office/drawing/2014/main" id="{C8500836-373D-5269-A097-4651673495CD}"/>
              </a:ext>
            </a:extLst>
          </p:cNvPr>
          <p:cNvPicPr>
            <a:picLocks noChangeAspect="1"/>
          </p:cNvPicPr>
          <p:nvPr/>
        </p:nvPicPr>
        <p:blipFill>
          <a:blip r:embed="rId5"/>
          <a:stretch>
            <a:fillRect/>
          </a:stretch>
        </p:blipFill>
        <p:spPr>
          <a:xfrm>
            <a:off x="5409027" y="4360346"/>
            <a:ext cx="6517837" cy="2065875"/>
          </a:xfrm>
          <a:prstGeom prst="rect">
            <a:avLst/>
          </a:prstGeom>
          <a:effectLst>
            <a:outerShdw blurRad="50800" dist="25400" dir="2700000" algn="tl" rotWithShape="0">
              <a:prstClr val="black">
                <a:alpha val="35000"/>
              </a:prstClr>
            </a:outerShdw>
          </a:effectLst>
        </p:spPr>
      </p:pic>
      <p:sp>
        <p:nvSpPr>
          <p:cNvPr id="7" name="pole tekstowe 6">
            <a:extLst>
              <a:ext uri="{FF2B5EF4-FFF2-40B4-BE49-F238E27FC236}">
                <a16:creationId xmlns:a16="http://schemas.microsoft.com/office/drawing/2014/main" id="{37F0BF6B-6DA4-7340-EAEC-9842B346FB30}"/>
              </a:ext>
            </a:extLst>
          </p:cNvPr>
          <p:cNvSpPr txBox="1"/>
          <p:nvPr/>
        </p:nvSpPr>
        <p:spPr>
          <a:xfrm>
            <a:off x="713655" y="4311965"/>
            <a:ext cx="4128868"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latin typeface="+mj-lt"/>
                <a:ea typeface="Yu Mincho" panose="02020400000000000000" pitchFamily="18" charset="-128"/>
              </a:rPr>
              <a:t>Schemat układu </a:t>
            </a:r>
            <a:r>
              <a:rPr lang="pl-PL" sz="1200" i="1" dirty="0" err="1">
                <a:latin typeface="+mj-lt"/>
                <a:ea typeface="Yu Mincho" panose="02020400000000000000" pitchFamily="18" charset="-128"/>
              </a:rPr>
              <a:t>podnosząco</a:t>
            </a:r>
            <a:r>
              <a:rPr lang="pl-PL" sz="1200" i="1" dirty="0">
                <a:latin typeface="+mj-lt"/>
                <a:ea typeface="Yu Mincho" panose="02020400000000000000" pitchFamily="18" charset="-128"/>
              </a:rPr>
              <a:t>-wzmacniającego.</a:t>
            </a:r>
            <a:endParaRPr lang="pl-PL" sz="1200" i="1" dirty="0">
              <a:latin typeface="+mj-lt"/>
            </a:endParaRPr>
          </a:p>
        </p:txBody>
      </p:sp>
      <p:sp>
        <p:nvSpPr>
          <p:cNvPr id="13" name="pole tekstowe 12">
            <a:extLst>
              <a:ext uri="{FF2B5EF4-FFF2-40B4-BE49-F238E27FC236}">
                <a16:creationId xmlns:a16="http://schemas.microsoft.com/office/drawing/2014/main" id="{F6AEB935-94EE-6AAB-7189-9BA4DAB512DE}"/>
              </a:ext>
            </a:extLst>
          </p:cNvPr>
          <p:cNvSpPr txBox="1"/>
          <p:nvPr/>
        </p:nvSpPr>
        <p:spPr>
          <a:xfrm>
            <a:off x="5546006" y="6444640"/>
            <a:ext cx="6237751"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effectLst/>
                <a:latin typeface="+mj-lt"/>
                <a:ea typeface="Yu Mincho" panose="02020400000000000000" pitchFamily="18" charset="-128"/>
              </a:rPr>
              <a:t>Symulacja czasowa</a:t>
            </a:r>
            <a:r>
              <a:rPr lang="pl-PL" sz="1200" i="1" dirty="0">
                <a:latin typeface="+mj-lt"/>
                <a:ea typeface="Yu Mincho" panose="02020400000000000000" pitchFamily="18" charset="-128"/>
              </a:rPr>
              <a:t> układu </a:t>
            </a:r>
            <a:r>
              <a:rPr lang="pl-PL" sz="1200" i="1" dirty="0" err="1">
                <a:latin typeface="+mj-lt"/>
                <a:ea typeface="Yu Mincho" panose="02020400000000000000" pitchFamily="18" charset="-128"/>
              </a:rPr>
              <a:t>podnosząco</a:t>
            </a:r>
            <a:r>
              <a:rPr lang="pl-PL" sz="1200" i="1" dirty="0">
                <a:latin typeface="+mj-lt"/>
                <a:ea typeface="Yu Mincho" panose="02020400000000000000" pitchFamily="18" charset="-128"/>
              </a:rPr>
              <a:t>-wzmacniającego.</a:t>
            </a:r>
            <a:endParaRPr lang="pl-PL" sz="1200" i="1" dirty="0">
              <a:latin typeface="+mj-lt"/>
            </a:endParaRPr>
          </a:p>
        </p:txBody>
      </p:sp>
      <p:sp>
        <p:nvSpPr>
          <p:cNvPr id="14" name="pole tekstowe 13">
            <a:extLst>
              <a:ext uri="{FF2B5EF4-FFF2-40B4-BE49-F238E27FC236}">
                <a16:creationId xmlns:a16="http://schemas.microsoft.com/office/drawing/2014/main" id="{9978A5A6-9F44-33B1-2B67-72CA9900299B}"/>
              </a:ext>
            </a:extLst>
          </p:cNvPr>
          <p:cNvSpPr txBox="1"/>
          <p:nvPr/>
        </p:nvSpPr>
        <p:spPr>
          <a:xfrm>
            <a:off x="6275960" y="4034966"/>
            <a:ext cx="6237751"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effectLst/>
                <a:latin typeface="+mj-lt"/>
                <a:ea typeface="Yu Mincho" panose="02020400000000000000" pitchFamily="18" charset="-128"/>
              </a:rPr>
              <a:t>Symulacja częstotliwościowa</a:t>
            </a:r>
            <a:r>
              <a:rPr lang="pl-PL" sz="1200" i="1" dirty="0">
                <a:latin typeface="+mj-lt"/>
                <a:ea typeface="Yu Mincho" panose="02020400000000000000" pitchFamily="18" charset="-128"/>
              </a:rPr>
              <a:t> układu </a:t>
            </a:r>
            <a:r>
              <a:rPr lang="pl-PL" sz="1200" i="1" dirty="0" err="1">
                <a:latin typeface="+mj-lt"/>
                <a:ea typeface="Yu Mincho" panose="02020400000000000000" pitchFamily="18" charset="-128"/>
              </a:rPr>
              <a:t>podnosząco</a:t>
            </a:r>
            <a:r>
              <a:rPr lang="pl-PL" sz="1200" i="1" dirty="0">
                <a:latin typeface="+mj-lt"/>
                <a:ea typeface="Yu Mincho" panose="02020400000000000000" pitchFamily="18" charset="-128"/>
              </a:rPr>
              <a:t>-wzmacniającego.</a:t>
            </a:r>
            <a:endParaRPr lang="pl-PL" sz="1200" i="1" dirty="0">
              <a:latin typeface="+mj-lt"/>
            </a:endParaRPr>
          </a:p>
        </p:txBody>
      </p:sp>
      <p:sp>
        <p:nvSpPr>
          <p:cNvPr id="11" name="pole tekstowe 10">
            <a:extLst>
              <a:ext uri="{FF2B5EF4-FFF2-40B4-BE49-F238E27FC236}">
                <a16:creationId xmlns:a16="http://schemas.microsoft.com/office/drawing/2014/main" id="{EAF9ACF3-5538-1045-0B19-E527915239B4}"/>
              </a:ext>
            </a:extLst>
          </p:cNvPr>
          <p:cNvSpPr txBox="1"/>
          <p:nvPr/>
        </p:nvSpPr>
        <p:spPr>
          <a:xfrm>
            <a:off x="11174851" y="449307"/>
            <a:ext cx="805218" cy="646331"/>
          </a:xfrm>
          <a:prstGeom prst="rect">
            <a:avLst/>
          </a:prstGeom>
          <a:noFill/>
        </p:spPr>
        <p:txBody>
          <a:bodyPr wrap="square" rtlCol="0">
            <a:spAutoFit/>
          </a:bodyPr>
          <a:lstStyle/>
          <a:p>
            <a:r>
              <a:rPr lang="pl-PL" sz="3500" dirty="0">
                <a:solidFill>
                  <a:srgbClr val="3C3C4C"/>
                </a:solidFill>
              </a:rPr>
              <a:t>8</a:t>
            </a:r>
          </a:p>
        </p:txBody>
      </p:sp>
      <p:sp>
        <p:nvSpPr>
          <p:cNvPr id="12" name="pole tekstowe 11">
            <a:extLst>
              <a:ext uri="{FF2B5EF4-FFF2-40B4-BE49-F238E27FC236}">
                <a16:creationId xmlns:a16="http://schemas.microsoft.com/office/drawing/2014/main" id="{D8E0C9E7-FAAD-A972-82CE-63F8BA8A7B22}"/>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extLst>
      <p:ext uri="{BB962C8B-B14F-4D97-AF65-F5344CB8AC3E}">
        <p14:creationId xmlns:p14="http://schemas.microsoft.com/office/powerpoint/2010/main" val="2971566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5B02A0-EDBD-4022-84EE-4F2B066611AB}"/>
              </a:ext>
            </a:extLst>
          </p:cNvPr>
          <p:cNvSpPr>
            <a:spLocks noGrp="1"/>
          </p:cNvSpPr>
          <p:nvPr>
            <p:ph type="title"/>
          </p:nvPr>
        </p:nvSpPr>
        <p:spPr>
          <a:xfrm>
            <a:off x="211931" y="191305"/>
            <a:ext cx="10515600" cy="714010"/>
          </a:xfrm>
        </p:spPr>
        <p:txBody>
          <a:bodyPr/>
          <a:lstStyle/>
          <a:p>
            <a:r>
              <a:rPr lang="pl-PL" dirty="0">
                <a:effectLst>
                  <a:outerShdw blurRad="38100" dist="38100" dir="2700000" algn="tl">
                    <a:srgbClr val="000000">
                      <a:alpha val="43137"/>
                    </a:srgbClr>
                  </a:outerShdw>
                </a:effectLst>
                <a:latin typeface="Yu Gothic Medium" panose="020B0500000000000000" pitchFamily="34" charset="-128"/>
                <a:ea typeface="Yu Gothic Medium" panose="020B0500000000000000" pitchFamily="34" charset="-128"/>
              </a:rPr>
              <a:t>Zapis i odczyt danych</a:t>
            </a:r>
          </a:p>
        </p:txBody>
      </p:sp>
      <p:graphicFrame>
        <p:nvGraphicFramePr>
          <p:cNvPr id="8" name="Symbol zastępczy zawartości 7">
            <a:extLst>
              <a:ext uri="{FF2B5EF4-FFF2-40B4-BE49-F238E27FC236}">
                <a16:creationId xmlns:a16="http://schemas.microsoft.com/office/drawing/2014/main" id="{CC2F0B5A-5371-0929-B213-B5DCE8E4B860}"/>
              </a:ext>
            </a:extLst>
          </p:cNvPr>
          <p:cNvGraphicFramePr>
            <a:graphicFrameLocks noGrp="1"/>
          </p:cNvGraphicFramePr>
          <p:nvPr>
            <p:ph sz="half" idx="2"/>
            <p:extLst>
              <p:ext uri="{D42A27DB-BD31-4B8C-83A1-F6EECF244321}">
                <p14:modId xmlns:p14="http://schemas.microsoft.com/office/powerpoint/2010/main" val="608891825"/>
              </p:ext>
            </p:extLst>
          </p:nvPr>
        </p:nvGraphicFramePr>
        <p:xfrm>
          <a:off x="-133350" y="2227428"/>
          <a:ext cx="6759746" cy="2600186"/>
        </p:xfrm>
        <a:graphic>
          <a:graphicData uri="http://schemas.openxmlformats.org/drawingml/2006/table">
            <a:tbl>
              <a:tblPr firstRow="1" firstCol="1" bandRow="1">
                <a:tableStyleId>{5C22544A-7EE6-4342-B048-85BDC9FD1C3A}</a:tableStyleId>
              </a:tblPr>
              <a:tblGrid>
                <a:gridCol w="673100">
                  <a:extLst>
                    <a:ext uri="{9D8B030D-6E8A-4147-A177-3AD203B41FA5}">
                      <a16:colId xmlns:a16="http://schemas.microsoft.com/office/drawing/2014/main" val="3716996461"/>
                    </a:ext>
                  </a:extLst>
                </a:gridCol>
                <a:gridCol w="6086646">
                  <a:extLst>
                    <a:ext uri="{9D8B030D-6E8A-4147-A177-3AD203B41FA5}">
                      <a16:colId xmlns:a16="http://schemas.microsoft.com/office/drawing/2014/main" val="611050239"/>
                    </a:ext>
                  </a:extLst>
                </a:gridCol>
              </a:tblGrid>
              <a:tr h="1409019">
                <a:tc>
                  <a:txBody>
                    <a:bodyPr/>
                    <a:lstStyle/>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1</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2</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3</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4</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5</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6</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7</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8</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9</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10</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11</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12</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13</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14</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15</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16</a:t>
                      </a:r>
                    </a:p>
                    <a:p>
                      <a:pPr indent="44958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17</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Yu Mincho" panose="02020400000000000000" pitchFamily="18" charset="-128"/>
                        <a:cs typeface="Courier New" panose="02070309020205020404" pitchFamily="49" charset="0"/>
                      </a:endParaRPr>
                    </a:p>
                  </a:txBody>
                  <a:tcPr marL="4693" marR="4693" marT="4693" marB="469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HAL_ADC_ConvHalfCpltCallback</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ADC_HandleTypeDef</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hadc</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InBufPtr</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&amp;</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ADC_val</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OutBufPtr</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&amp;</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DAC_val</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DataSize</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HAL_GPIO_WritePin</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(LD2_GPIO_Port, LD2_Pin, GPIO_PIN_SET);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Read_Ready</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1;</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DSP_Ready</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0)</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HAL_GPIO_WritePin</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(LD5_GPIO_Port, LD5_Pin, GPIO_PIN_SET);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void </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HAL_ADC_ConvCpltCallback</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ADC_HandleTypeDef</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hadc</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InBufPtr</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&amp;</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ADC_val</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DataSize</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OutBufPtr</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&amp;</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DAC_val</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[0];</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HAL_GPIO_WritePin</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(LD2_GPIO_Port, LD2_Pin, GPIO_PIN_RESET);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if(</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DSP_Ready</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0)</a:t>
                      </a:r>
                      <a:r>
                        <a:rPr lang="en-US"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HAL_GPIO_WritePin</a:t>
                      </a:r>
                      <a:r>
                        <a:rPr lang="en-US"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(LD5_GPIO_Port, LD5_Pin, GPIO_PIN_SET);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endParaRP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err="1">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Read_Ready</a:t>
                      </a: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1;</a:t>
                      </a:r>
                    </a:p>
                    <a:p>
                      <a:pPr indent="0" algn="l">
                        <a:lnSpc>
                          <a:spcPct val="100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000" b="0" dirty="0">
                          <a:solidFill>
                            <a:schemeClr val="tx1"/>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endParaRPr lang="pl-PL" sz="1000" b="0" dirty="0">
                        <a:solidFill>
                          <a:schemeClr val="tx1"/>
                        </a:solidFill>
                        <a:effectLst>
                          <a:outerShdw blurRad="38100" dist="38100" dir="2700000" algn="tl">
                            <a:srgbClr val="000000">
                              <a:alpha val="43137"/>
                            </a:srgbClr>
                          </a:outerShdw>
                        </a:effectLst>
                        <a:latin typeface="Courier New" panose="02070309020205020404" pitchFamily="49" charset="0"/>
                        <a:ea typeface="Yu Mincho" panose="02020400000000000000" pitchFamily="18" charset="-128"/>
                        <a:cs typeface="Courier New" panose="02070309020205020404" pitchFamily="49" charset="0"/>
                      </a:endParaRPr>
                    </a:p>
                  </a:txBody>
                  <a:tcPr marL="4693" marR="4693" marT="4693" marB="4693"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5872833"/>
                  </a:ext>
                </a:extLst>
              </a:tr>
            </a:tbl>
          </a:graphicData>
        </a:graphic>
      </p:graphicFrame>
      <p:graphicFrame>
        <p:nvGraphicFramePr>
          <p:cNvPr id="9" name="Tabela 8">
            <a:extLst>
              <a:ext uri="{FF2B5EF4-FFF2-40B4-BE49-F238E27FC236}">
                <a16:creationId xmlns:a16="http://schemas.microsoft.com/office/drawing/2014/main" id="{73C524F1-3B28-E26B-E1FB-C6928ECF19C9}"/>
              </a:ext>
            </a:extLst>
          </p:cNvPr>
          <p:cNvGraphicFramePr>
            <a:graphicFrameLocks noGrp="1"/>
          </p:cNvGraphicFramePr>
          <p:nvPr/>
        </p:nvGraphicFramePr>
        <p:xfrm>
          <a:off x="11271250" y="3276600"/>
          <a:ext cx="208280" cy="365760"/>
        </p:xfrm>
        <a:graphic>
          <a:graphicData uri="http://schemas.openxmlformats.org/drawingml/2006/table">
            <a:tbl>
              <a:tblPr/>
              <a:tblGrid>
                <a:gridCol w="208280">
                  <a:extLst>
                    <a:ext uri="{9D8B030D-6E8A-4147-A177-3AD203B41FA5}">
                      <a16:colId xmlns:a16="http://schemas.microsoft.com/office/drawing/2014/main" val="903388772"/>
                    </a:ext>
                  </a:extLst>
                </a:gridCol>
              </a:tblGrid>
              <a:tr h="0">
                <a:tc>
                  <a:txBody>
                    <a:bodyPr/>
                    <a:lstStyle/>
                    <a:p>
                      <a:endParaRPr lang="pl-PL" dirty="0"/>
                    </a:p>
                  </a:txBody>
                  <a:tcPr>
                    <a:lnL>
                      <a:noFill/>
                    </a:lnL>
                    <a:lnR>
                      <a:noFill/>
                    </a:lnR>
                    <a:lnT>
                      <a:noFill/>
                    </a:lnT>
                    <a:lnB>
                      <a:noFill/>
                    </a:lnB>
                  </a:tcPr>
                </a:tc>
                <a:extLst>
                  <a:ext uri="{0D108BD9-81ED-4DB2-BD59-A6C34878D82A}">
                    <a16:rowId xmlns:a16="http://schemas.microsoft.com/office/drawing/2014/main" val="1745080609"/>
                  </a:ext>
                </a:extLst>
              </a:tr>
            </a:tbl>
          </a:graphicData>
        </a:graphic>
      </p:graphicFrame>
      <p:pic>
        <p:nvPicPr>
          <p:cNvPr id="11" name="Obraz 10">
            <a:extLst>
              <a:ext uri="{FF2B5EF4-FFF2-40B4-BE49-F238E27FC236}">
                <a16:creationId xmlns:a16="http://schemas.microsoft.com/office/drawing/2014/main" id="{CE6CC4F1-620C-F9B7-9BAD-A687897B77A2}"/>
              </a:ext>
            </a:extLst>
          </p:cNvPr>
          <p:cNvPicPr>
            <a:picLocks noChangeAspect="1"/>
          </p:cNvPicPr>
          <p:nvPr/>
        </p:nvPicPr>
        <p:blipFill rotWithShape="1">
          <a:blip r:embed="rId2">
            <a:extLst>
              <a:ext uri="{28A0092B-C50C-407E-A947-70E740481C1C}">
                <a14:useLocalDpi xmlns:a14="http://schemas.microsoft.com/office/drawing/2010/main" val="0"/>
              </a:ext>
            </a:extLst>
          </a:blip>
          <a:srcRect t="6979"/>
          <a:stretch/>
        </p:blipFill>
        <p:spPr>
          <a:xfrm>
            <a:off x="6537496" y="1062111"/>
            <a:ext cx="4531142" cy="4788223"/>
          </a:xfrm>
          <a:prstGeom prst="rect">
            <a:avLst/>
          </a:prstGeom>
          <a:effectLst>
            <a:outerShdw blurRad="50800" dist="25400" dir="2700000" algn="tl" rotWithShape="0">
              <a:prstClr val="black">
                <a:alpha val="40000"/>
              </a:prstClr>
            </a:outerShdw>
          </a:effectLst>
        </p:spPr>
      </p:pic>
      <p:sp>
        <p:nvSpPr>
          <p:cNvPr id="6" name="pole tekstowe 5">
            <a:extLst>
              <a:ext uri="{FF2B5EF4-FFF2-40B4-BE49-F238E27FC236}">
                <a16:creationId xmlns:a16="http://schemas.microsoft.com/office/drawing/2014/main" id="{B2CF8B0B-D82D-1653-975D-C4C16D95727D}"/>
              </a:ext>
            </a:extLst>
          </p:cNvPr>
          <p:cNvSpPr txBox="1"/>
          <p:nvPr/>
        </p:nvSpPr>
        <p:spPr>
          <a:xfrm>
            <a:off x="6738633" y="5957885"/>
            <a:ext cx="4128868" cy="276999"/>
          </a:xfrm>
          <a:prstGeom prst="rect">
            <a:avLst/>
          </a:prstGeom>
          <a:noFill/>
          <a:effectLst>
            <a:outerShdw blurRad="50800" dist="12700" dir="2700000" algn="tl" rotWithShape="0">
              <a:prstClr val="black">
                <a:alpha val="40000"/>
              </a:prstClr>
            </a:outerShdw>
          </a:effectLst>
        </p:spPr>
        <p:txBody>
          <a:bodyPr wrap="square" rtlCol="0">
            <a:spAutoFit/>
          </a:bodyPr>
          <a:lstStyle/>
          <a:p>
            <a:pPr algn="ctr"/>
            <a:r>
              <a:rPr lang="pl-PL" sz="1200" i="1" dirty="0">
                <a:latin typeface="+mj-lt"/>
                <a:ea typeface="Yu Mincho" panose="02020400000000000000" pitchFamily="18" charset="-128"/>
              </a:rPr>
              <a:t>Schemat blokowy cyklu zapisu i odczytu danych.</a:t>
            </a:r>
            <a:endParaRPr lang="pl-PL" sz="1200" i="1" dirty="0">
              <a:latin typeface="+mj-lt"/>
            </a:endParaRPr>
          </a:p>
        </p:txBody>
      </p:sp>
      <p:sp>
        <p:nvSpPr>
          <p:cNvPr id="7" name="pole tekstowe 6">
            <a:extLst>
              <a:ext uri="{FF2B5EF4-FFF2-40B4-BE49-F238E27FC236}">
                <a16:creationId xmlns:a16="http://schemas.microsoft.com/office/drawing/2014/main" id="{EF412646-8D47-5ED3-019C-9E32780CCD05}"/>
              </a:ext>
            </a:extLst>
          </p:cNvPr>
          <p:cNvSpPr txBox="1"/>
          <p:nvPr/>
        </p:nvSpPr>
        <p:spPr>
          <a:xfrm>
            <a:off x="11174851" y="449307"/>
            <a:ext cx="805218" cy="646331"/>
          </a:xfrm>
          <a:prstGeom prst="rect">
            <a:avLst/>
          </a:prstGeom>
          <a:noFill/>
        </p:spPr>
        <p:txBody>
          <a:bodyPr wrap="square" rtlCol="0">
            <a:spAutoFit/>
          </a:bodyPr>
          <a:lstStyle/>
          <a:p>
            <a:r>
              <a:rPr lang="pl-PL" sz="3500" dirty="0">
                <a:solidFill>
                  <a:srgbClr val="3C3C4C"/>
                </a:solidFill>
              </a:rPr>
              <a:t>9</a:t>
            </a:r>
          </a:p>
        </p:txBody>
      </p:sp>
      <p:sp>
        <p:nvSpPr>
          <p:cNvPr id="12" name="pole tekstowe 11">
            <a:extLst>
              <a:ext uri="{FF2B5EF4-FFF2-40B4-BE49-F238E27FC236}">
                <a16:creationId xmlns:a16="http://schemas.microsoft.com/office/drawing/2014/main" id="{BCAD81FF-0A22-83E4-775C-C5BE59EF0022}"/>
              </a:ext>
            </a:extLst>
          </p:cNvPr>
          <p:cNvSpPr txBox="1"/>
          <p:nvPr/>
        </p:nvSpPr>
        <p:spPr>
          <a:xfrm>
            <a:off x="11429608" y="668163"/>
            <a:ext cx="805218" cy="338554"/>
          </a:xfrm>
          <a:prstGeom prst="rect">
            <a:avLst/>
          </a:prstGeom>
          <a:noFill/>
        </p:spPr>
        <p:txBody>
          <a:bodyPr wrap="square" rtlCol="0">
            <a:spAutoFit/>
          </a:bodyPr>
          <a:lstStyle/>
          <a:p>
            <a:r>
              <a:rPr lang="pl-PL" sz="1600" dirty="0">
                <a:solidFill>
                  <a:srgbClr val="3C3C4C"/>
                </a:solidFill>
              </a:rPr>
              <a:t>/13</a:t>
            </a:r>
          </a:p>
        </p:txBody>
      </p:sp>
    </p:spTree>
    <p:extLst>
      <p:ext uri="{BB962C8B-B14F-4D97-AF65-F5344CB8AC3E}">
        <p14:creationId xmlns:p14="http://schemas.microsoft.com/office/powerpoint/2010/main" val="2597173515"/>
      </p:ext>
    </p:extLst>
  </p:cSld>
  <p:clrMapOvr>
    <a:masterClrMapping/>
  </p:clrMapOvr>
</p:sld>
</file>

<file path=ppt/theme/theme1.xml><?xml version="1.0" encoding="utf-8"?>
<a:theme xmlns:a="http://schemas.openxmlformats.org/drawingml/2006/main" name="Office Theme">
  <a:themeElements>
    <a:clrScheme name="Motyw pakietu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tyw pakietu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yw pakietu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2954</TotalTime>
  <Words>1224</Words>
  <Application>Microsoft Office PowerPoint</Application>
  <PresentationFormat>Panoramiczny</PresentationFormat>
  <Paragraphs>208</Paragraphs>
  <Slides>13</Slides>
  <Notes>8</Notes>
  <HiddenSlides>0</HiddenSlides>
  <MMClips>0</MMClips>
  <ScaleCrop>false</ScaleCrop>
  <HeadingPairs>
    <vt:vector size="6" baseType="variant">
      <vt:variant>
        <vt:lpstr>Używane czcionki</vt:lpstr>
      </vt:variant>
      <vt:variant>
        <vt:i4>9</vt:i4>
      </vt:variant>
      <vt:variant>
        <vt:lpstr>Motyw</vt:lpstr>
      </vt:variant>
      <vt:variant>
        <vt:i4>1</vt:i4>
      </vt:variant>
      <vt:variant>
        <vt:lpstr>Tytuły slajdów</vt:lpstr>
      </vt:variant>
      <vt:variant>
        <vt:i4>13</vt:i4>
      </vt:variant>
    </vt:vector>
  </HeadingPairs>
  <TitlesOfParts>
    <vt:vector size="23" baseType="lpstr">
      <vt:lpstr>Adagio_Slab</vt:lpstr>
      <vt:lpstr>Radikal WUT</vt:lpstr>
      <vt:lpstr>Yu Gothic Medium</vt:lpstr>
      <vt:lpstr>Arial</vt:lpstr>
      <vt:lpstr>Calibri</vt:lpstr>
      <vt:lpstr>Calibri Light</vt:lpstr>
      <vt:lpstr>Cambria Math</vt:lpstr>
      <vt:lpstr>Courier New</vt:lpstr>
      <vt:lpstr>Times New Roman</vt:lpstr>
      <vt:lpstr>Office Theme</vt:lpstr>
      <vt:lpstr>Prezentacja programu PowerPoint</vt:lpstr>
      <vt:lpstr>Celem pracy jest wykonanie prototypu gitary transakustycznej bazującej na tanich komponentach wykorzystującej cyfrowe przetwarzanie sygnałów.</vt:lpstr>
      <vt:lpstr>Prezentacja programu PowerPoint</vt:lpstr>
      <vt:lpstr>Technologia trans-akustyczna </vt:lpstr>
      <vt:lpstr>Pomiary pogłosów pomieszczeń</vt:lpstr>
      <vt:lpstr>Wyniki pomiarów pogłosów pomieszczeń</vt:lpstr>
      <vt:lpstr>Budowa toru fonicznego</vt:lpstr>
      <vt:lpstr>Układ podnosząco-wzmacniający</vt:lpstr>
      <vt:lpstr>Zapis i odczyt danych</vt:lpstr>
      <vt:lpstr>Realizacja pogłosu metodą splotową</vt:lpstr>
      <vt:lpstr>Realizacja pogłosu z  użyciem filtrów cyfrowych</vt:lpstr>
      <vt:lpstr>Fizyczny prototyp oraz testy</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Bartosz Ostrowski</dc:creator>
  <cp:lastModifiedBy>Bartosz Ostrowski</cp:lastModifiedBy>
  <cp:revision>10</cp:revision>
  <dcterms:created xsi:type="dcterms:W3CDTF">2022-06-10T09:37:08Z</dcterms:created>
  <dcterms:modified xsi:type="dcterms:W3CDTF">2022-06-19T22:22:37Z</dcterms:modified>
</cp:coreProperties>
</file>